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2"/>
  </p:normalViewPr>
  <p:slideViewPr>
    <p:cSldViewPr>
      <p:cViewPr varScale="1">
        <p:scale>
          <a:sx n="106" d="100"/>
          <a:sy n="106" d="100"/>
        </p:scale>
        <p:origin x="79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666999"/>
            <a:ext cx="4038599" cy="4190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2895600"/>
            <a:ext cx="1523999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610600" y="1676400"/>
            <a:ext cx="2819400" cy="281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001000" y="0"/>
            <a:ext cx="1600200" cy="114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610600" y="6095999"/>
            <a:ext cx="990600" cy="76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391775" y="0"/>
            <a:ext cx="776287" cy="12143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F8F8F9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F8F8F9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F8F8F9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666999"/>
            <a:ext cx="4038599" cy="4190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2895600"/>
            <a:ext cx="1523999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610600" y="1676400"/>
            <a:ext cx="2819400" cy="281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001000" y="0"/>
            <a:ext cx="1600200" cy="114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2666999"/>
            <a:ext cx="4038599" cy="4190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610600" y="6095999"/>
            <a:ext cx="990600" cy="76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2895600"/>
            <a:ext cx="1523999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91775" y="0"/>
            <a:ext cx="776287" cy="12143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610600" y="1676400"/>
            <a:ext cx="2819400" cy="281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666999"/>
            <a:ext cx="4038599" cy="41909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2895600"/>
            <a:ext cx="1523999" cy="2362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610600" y="1676400"/>
            <a:ext cx="2819400" cy="281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3940" y="691261"/>
            <a:ext cx="2164079" cy="666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F8F8F9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4576" y="1415986"/>
            <a:ext cx="11102847" cy="4747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Gothic Uralic"/>
                <a:cs typeface="Gothic Ural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i1010/Data-Science-Case-Study/blob/e350b6fd872224b8f171258b20c90cda0a142961/EDA%20with%20Data%20Visualization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i1010/Data-Science-Case-Study/blob/e350b6fd872224b8f171258b20c90cda0a142961/EDA%20with%20SQL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analytics/notebooks/v2/a4c115e0-c533-43fd-9db6-9a147cf673a9/view?access_token=0c403c0236b2986bd44ee0f5679d285a17f6e426f71ea9b47ccc572ce6555f99" TargetMode="External"/><Relationship Id="rId2" Type="http://schemas.openxmlformats.org/officeDocument/2006/relationships/hyperlink" Target="https://github.com/Lei1010/Data-Science-Case-Study/blob/e350b6fd872224b8f171258b20c90cda0a142961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i1010/Dash-App-Examples/blob/5ee0ba72056d160fe1d4e54eaf4d363deb31e9d7/python-capstone.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i1010/Data-Science-Case-Study/blob/cbf3faaee6242e82a678ac2bbac8594653cb2de2/Machine%20Learning%20Prediction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Glyph_(flow_visualization)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jp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4.jpg"/><Relationship Id="rId5" Type="http://schemas.openxmlformats.org/officeDocument/2006/relationships/image" Target="../media/image8.png"/><Relationship Id="rId10" Type="http://schemas.openxmlformats.org/officeDocument/2006/relationships/image" Target="../media/image43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6.png"/><Relationship Id="rId5" Type="http://schemas.openxmlformats.org/officeDocument/2006/relationships/image" Target="../media/image8.png"/><Relationship Id="rId10" Type="http://schemas.openxmlformats.org/officeDocument/2006/relationships/image" Target="../media/image45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8.png"/><Relationship Id="rId5" Type="http://schemas.openxmlformats.org/officeDocument/2006/relationships/image" Target="../media/image8.png"/><Relationship Id="rId10" Type="http://schemas.openxmlformats.org/officeDocument/2006/relationships/image" Target="../media/image47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0.png"/><Relationship Id="rId5" Type="http://schemas.openxmlformats.org/officeDocument/2006/relationships/image" Target="../media/image8.png"/><Relationship Id="rId10" Type="http://schemas.openxmlformats.org/officeDocument/2006/relationships/image" Target="../media/image49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1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53.jpg"/><Relationship Id="rId4" Type="http://schemas.openxmlformats.org/officeDocument/2006/relationships/image" Target="../media/image19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hyperlink" Target="https://www.r-craft.org/r-news/interactive-maps-for-the-web-in-r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58.jpg"/><Relationship Id="rId4" Type="http://schemas.openxmlformats.org/officeDocument/2006/relationships/image" Target="../media/image3.png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8.pn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i1010/Data-Science-Case-Study/blob/e350b6fd872224b8f171258b20c90cda0a142961/Data%20Collection%20API.ipyn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i1010/Data-Science-Case-Study/blob/e350b6fd872224b8f171258b20c90cda0a142961/Data%20Collection%20with%20Web%20Scraping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i1010/Data-Science-Case-Study/blob/e350b6fd872224b8f171258b20c90cda0a142961/EDA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1999" cy="68579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4757" y="2508884"/>
            <a:ext cx="7863840" cy="31759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7200" b="0" spc="-10" dirty="0">
                <a:solidFill>
                  <a:srgbClr val="EBEBEB"/>
                </a:solidFill>
                <a:latin typeface="Gothic Uralic"/>
                <a:cs typeface="Gothic Uralic"/>
              </a:rPr>
              <a:t>Data </a:t>
            </a:r>
            <a:r>
              <a:rPr sz="7200" b="0" spc="5" dirty="0">
                <a:solidFill>
                  <a:srgbClr val="EBEBEB"/>
                </a:solidFill>
                <a:latin typeface="Gothic Uralic"/>
                <a:cs typeface="Gothic Uralic"/>
              </a:rPr>
              <a:t>Science  </a:t>
            </a:r>
            <a:r>
              <a:rPr sz="7200" b="0" spc="-5" dirty="0">
                <a:solidFill>
                  <a:srgbClr val="EBEBEB"/>
                </a:solidFill>
                <a:latin typeface="Gothic Uralic"/>
                <a:cs typeface="Gothic Uralic"/>
              </a:rPr>
              <a:t>Capstone</a:t>
            </a:r>
            <a:r>
              <a:rPr sz="7200" b="0" spc="-7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7200" b="0" spc="-5" dirty="0">
                <a:solidFill>
                  <a:srgbClr val="EBEBEB"/>
                </a:solidFill>
                <a:latin typeface="Gothic Uralic"/>
                <a:cs typeface="Gothic Uralic"/>
              </a:rPr>
              <a:t>project</a:t>
            </a:r>
            <a:endParaRPr sz="7200" dirty="0">
              <a:latin typeface="Gothic Uralic"/>
              <a:cs typeface="Gothic Uralic"/>
            </a:endParaRPr>
          </a:p>
          <a:p>
            <a:pPr marL="98425" marR="5466715">
              <a:lnSpc>
                <a:spcPct val="144000"/>
              </a:lnSpc>
              <a:spcBef>
                <a:spcPts val="840"/>
              </a:spcBef>
            </a:pPr>
            <a:r>
              <a:rPr lang="en-US" sz="2000" b="0" spc="20" dirty="0">
                <a:solidFill>
                  <a:srgbClr val="89D0D5"/>
                </a:solidFill>
                <a:latin typeface="Carlito"/>
                <a:cs typeface="Carlito"/>
              </a:rPr>
              <a:t>Manthan Patel</a:t>
            </a:r>
            <a:br>
              <a:rPr lang="en-US" sz="2000" b="0" spc="20" dirty="0">
                <a:solidFill>
                  <a:srgbClr val="89D0D5"/>
                </a:solidFill>
                <a:latin typeface="Carlito"/>
                <a:cs typeface="Carlito"/>
              </a:rPr>
            </a:br>
            <a:r>
              <a:rPr sz="2000" b="0" spc="20" dirty="0">
                <a:solidFill>
                  <a:srgbClr val="89D0D5"/>
                </a:solidFill>
                <a:latin typeface="Carlito"/>
                <a:cs typeface="Carlito"/>
              </a:rPr>
              <a:t>1</a:t>
            </a:r>
            <a:r>
              <a:rPr lang="en-US" sz="2000" b="0" spc="20" dirty="0">
                <a:solidFill>
                  <a:srgbClr val="89D0D5"/>
                </a:solidFill>
                <a:latin typeface="Carlito"/>
                <a:cs typeface="Carlito"/>
              </a:rPr>
              <a:t>1</a:t>
            </a:r>
            <a:r>
              <a:rPr sz="2000" b="0" spc="20" dirty="0">
                <a:solidFill>
                  <a:srgbClr val="89D0D5"/>
                </a:solidFill>
                <a:latin typeface="Carlito"/>
                <a:cs typeface="Carlito"/>
              </a:rPr>
              <a:t> </a:t>
            </a:r>
            <a:r>
              <a:rPr sz="2000" b="0" dirty="0">
                <a:solidFill>
                  <a:srgbClr val="89D0D5"/>
                </a:solidFill>
                <a:latin typeface="Carlito"/>
                <a:cs typeface="Carlito"/>
              </a:rPr>
              <a:t>AUGUST</a:t>
            </a:r>
            <a:r>
              <a:rPr sz="2000" b="0" spc="-180" dirty="0">
                <a:solidFill>
                  <a:srgbClr val="89D0D5"/>
                </a:solidFill>
                <a:latin typeface="Carlito"/>
                <a:cs typeface="Carlito"/>
              </a:rPr>
              <a:t> </a:t>
            </a:r>
            <a:r>
              <a:rPr sz="2000" b="0" spc="25" dirty="0">
                <a:solidFill>
                  <a:srgbClr val="89D0D5"/>
                </a:solidFill>
                <a:latin typeface="Carlito"/>
                <a:cs typeface="Carlito"/>
              </a:rPr>
              <a:t>2021</a:t>
            </a:r>
            <a:endParaRPr sz="2000" dirty="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9" name="object 9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103822"/>
            <a:ext cx="694690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5" dirty="0">
                <a:solidFill>
                  <a:srgbClr val="EBEBEB"/>
                </a:solidFill>
                <a:latin typeface="Gothic Uralic"/>
                <a:cs typeface="Gothic Uralic"/>
              </a:rPr>
              <a:t>EDA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with </a:t>
            </a:r>
            <a:r>
              <a:rPr b="0" spc="-30" dirty="0">
                <a:solidFill>
                  <a:srgbClr val="EBEBEB"/>
                </a:solidFill>
                <a:latin typeface="Gothic Uralic"/>
                <a:cs typeface="Gothic Uralic"/>
              </a:rPr>
              <a:t>data</a:t>
            </a:r>
            <a:r>
              <a:rPr b="0" spc="-1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3005" y="2079307"/>
            <a:ext cx="8532495" cy="2118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Bar</a:t>
            </a:r>
            <a:r>
              <a:rPr sz="20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chart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</a:t>
            </a:r>
            <a:r>
              <a:rPr sz="2000" spc="-1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plotted</a:t>
            </a:r>
            <a:r>
              <a:rPr sz="20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visually</a:t>
            </a:r>
            <a:r>
              <a:rPr sz="20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check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between</a:t>
            </a:r>
            <a:r>
              <a:rPr sz="20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many</a:t>
            </a:r>
            <a:r>
              <a:rPr sz="20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types</a:t>
            </a:r>
            <a:endParaRPr sz="2000">
              <a:latin typeface="Gothic Uralic"/>
              <a:cs typeface="Gothic Uralic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a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variable</a:t>
            </a:r>
            <a:r>
              <a:rPr sz="2000" spc="-4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affecting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rate</a:t>
            </a:r>
            <a:endParaRPr sz="2000">
              <a:latin typeface="Gothic Uralic"/>
              <a:cs typeface="Gothic Uralic"/>
            </a:endParaRPr>
          </a:p>
          <a:p>
            <a:pPr marL="355600" marR="327660" indent="-343535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Scatter</a:t>
            </a:r>
            <a:r>
              <a:rPr sz="2000" spc="-1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plot</a:t>
            </a:r>
            <a:r>
              <a:rPr sz="20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</a:t>
            </a:r>
            <a:r>
              <a:rPr sz="2000" spc="-1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plotted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visually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see</a:t>
            </a:r>
            <a:r>
              <a:rPr sz="20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correlation</a:t>
            </a:r>
            <a:r>
              <a:rPr sz="2000" spc="-2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between</a:t>
            </a:r>
            <a:r>
              <a:rPr sz="2000" spc="-2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Gothic Uralic"/>
                <a:cs typeface="Gothic Uralic"/>
              </a:rPr>
              <a:t>two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variables</a:t>
            </a:r>
            <a:endParaRPr sz="2000">
              <a:latin typeface="Gothic Uralic"/>
              <a:cs typeface="Gothic Uralic"/>
            </a:endParaRPr>
          </a:p>
          <a:p>
            <a:pPr marL="355600" marR="5080" indent="-343535">
              <a:lnSpc>
                <a:spcPct val="100000"/>
              </a:lnSpc>
              <a:spcBef>
                <a:spcPts val="1060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Line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chart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plotted</a:t>
            </a:r>
            <a:r>
              <a:rPr sz="20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see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how</a:t>
            </a:r>
            <a:r>
              <a:rPr sz="20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one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variable</a:t>
            </a:r>
            <a:r>
              <a:rPr sz="2000" spc="-3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</a:t>
            </a:r>
            <a:r>
              <a:rPr sz="2000" spc="-1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changing</a:t>
            </a:r>
            <a:r>
              <a:rPr sz="2000" spc="1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thru  </a:t>
            </a:r>
            <a:r>
              <a:rPr sz="2000" spc="45" dirty="0">
                <a:solidFill>
                  <a:srgbClr val="FFFFFF"/>
                </a:solidFill>
                <a:latin typeface="Gothic Uralic"/>
                <a:cs typeface="Gothic Uralic"/>
              </a:rPr>
              <a:t>times</a:t>
            </a:r>
            <a:endParaRPr sz="200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10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487" y="5935027"/>
            <a:ext cx="33007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Link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Github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Notebook</a:t>
            </a:r>
            <a:r>
              <a:rPr sz="1800" spc="-3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u="sng" spc="5" dirty="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Gothic Uralic"/>
                <a:cs typeface="Gothic Uralic"/>
                <a:hlinkClick r:id="rId2"/>
              </a:rPr>
              <a:t>here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319722"/>
            <a:ext cx="343662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5" dirty="0">
                <a:solidFill>
                  <a:srgbClr val="EBEBEB"/>
                </a:solidFill>
                <a:latin typeface="Gothic Uralic"/>
                <a:cs typeface="Gothic Uralic"/>
              </a:rPr>
              <a:t>EDA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with</a:t>
            </a:r>
            <a:r>
              <a:rPr b="0" spc="-12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5" dirty="0">
                <a:solidFill>
                  <a:srgbClr val="EBEBEB"/>
                </a:solidFill>
                <a:latin typeface="Gothic Uralic"/>
                <a:cs typeface="Gothic Uralic"/>
              </a:rPr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11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560" y="1057846"/>
            <a:ext cx="8649970" cy="532193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875"/>
              </a:spcBef>
              <a:tabLst>
                <a:tab pos="357505" algn="l"/>
              </a:tabLst>
            </a:pPr>
            <a:r>
              <a:rPr sz="1500" spc="260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850" dirty="0">
                <a:solidFill>
                  <a:srgbClr val="FFFFFF"/>
                </a:solidFill>
                <a:latin typeface="Gothic Uralic"/>
                <a:cs typeface="Gothic Uralic"/>
              </a:rPr>
              <a:t>Its </a:t>
            </a:r>
            <a:r>
              <a:rPr sz="1850" spc="10" dirty="0">
                <a:solidFill>
                  <a:srgbClr val="FFFFFF"/>
                </a:solidFill>
                <a:latin typeface="Gothic Uralic"/>
                <a:cs typeface="Gothic Uralic"/>
              </a:rPr>
              <a:t>purpose </a:t>
            </a:r>
            <a:r>
              <a:rPr sz="1850" spc="40" dirty="0">
                <a:solidFill>
                  <a:srgbClr val="FFFFFF"/>
                </a:solidFill>
                <a:latin typeface="Gothic Uralic"/>
                <a:cs typeface="Gothic Uralic"/>
              </a:rPr>
              <a:t>is </a:t>
            </a:r>
            <a:r>
              <a:rPr sz="185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50" spc="25" dirty="0">
                <a:solidFill>
                  <a:srgbClr val="FFFFFF"/>
                </a:solidFill>
                <a:latin typeface="Gothic Uralic"/>
                <a:cs typeface="Gothic Uralic"/>
              </a:rPr>
              <a:t>have </a:t>
            </a:r>
            <a:r>
              <a:rPr sz="1850" spc="-10" dirty="0">
                <a:solidFill>
                  <a:srgbClr val="FFFFFF"/>
                </a:solidFill>
                <a:latin typeface="Gothic Uralic"/>
                <a:cs typeface="Gothic Uralic"/>
              </a:rPr>
              <a:t>better </a:t>
            </a:r>
            <a:r>
              <a:rPr sz="1850" dirty="0">
                <a:solidFill>
                  <a:srgbClr val="FFFFFF"/>
                </a:solidFill>
                <a:latin typeface="Gothic Uralic"/>
                <a:cs typeface="Gothic Uralic"/>
              </a:rPr>
              <a:t>understand </a:t>
            </a:r>
            <a:r>
              <a:rPr sz="1850" spc="-5" dirty="0">
                <a:solidFill>
                  <a:srgbClr val="FFFFFF"/>
                </a:solidFill>
                <a:latin typeface="Gothic Uralic"/>
                <a:cs typeface="Gothic Uralic"/>
              </a:rPr>
              <a:t>of our</a:t>
            </a:r>
            <a:r>
              <a:rPr sz="1850" spc="-2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50" dirty="0">
                <a:solidFill>
                  <a:srgbClr val="FFFFFF"/>
                </a:solidFill>
                <a:latin typeface="Gothic Uralic"/>
                <a:cs typeface="Gothic Uralic"/>
              </a:rPr>
              <a:t>dataset</a:t>
            </a:r>
            <a:endParaRPr sz="1850">
              <a:latin typeface="Gothic Uralic"/>
              <a:cs typeface="Gothic Uralic"/>
            </a:endParaRPr>
          </a:p>
          <a:p>
            <a:pPr marL="357505" marR="57785" indent="-343535">
              <a:lnSpc>
                <a:spcPts val="2100"/>
              </a:lnSpc>
              <a:spcBef>
                <a:spcPts val="955"/>
              </a:spcBef>
              <a:tabLst>
                <a:tab pos="357505" algn="l"/>
              </a:tabLst>
            </a:pPr>
            <a:r>
              <a:rPr sz="1500" spc="260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850" spc="20" dirty="0">
                <a:solidFill>
                  <a:srgbClr val="FFFFFF"/>
                </a:solidFill>
                <a:latin typeface="Gothic Uralic"/>
                <a:cs typeface="Gothic Uralic"/>
              </a:rPr>
              <a:t>Queried </a:t>
            </a:r>
            <a:r>
              <a:rPr sz="1850" spc="-5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50" spc="25" dirty="0">
                <a:solidFill>
                  <a:srgbClr val="FFFFFF"/>
                </a:solidFill>
                <a:latin typeface="Gothic Uralic"/>
                <a:cs typeface="Gothic Uralic"/>
              </a:rPr>
              <a:t>have </a:t>
            </a:r>
            <a:r>
              <a:rPr sz="1850" spc="15" dirty="0">
                <a:solidFill>
                  <a:srgbClr val="FFFFFF"/>
                </a:solidFill>
                <a:latin typeface="Gothic Uralic"/>
                <a:cs typeface="Gothic Uralic"/>
              </a:rPr>
              <a:t>names </a:t>
            </a:r>
            <a:r>
              <a:rPr sz="1850" spc="-5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850" spc="30" dirty="0">
                <a:solidFill>
                  <a:srgbClr val="FFFFFF"/>
                </a:solidFill>
                <a:latin typeface="Gothic Uralic"/>
                <a:cs typeface="Gothic Uralic"/>
              </a:rPr>
              <a:t>all </a:t>
            </a:r>
            <a:r>
              <a:rPr sz="1850" spc="10" dirty="0">
                <a:solidFill>
                  <a:srgbClr val="FFFFFF"/>
                </a:solidFill>
                <a:latin typeface="Gothic Uralic"/>
                <a:cs typeface="Gothic Uralic"/>
              </a:rPr>
              <a:t>unique </a:t>
            </a:r>
            <a:r>
              <a:rPr sz="1850" spc="15" dirty="0">
                <a:solidFill>
                  <a:srgbClr val="FFFFFF"/>
                </a:solidFill>
                <a:latin typeface="Gothic Uralic"/>
                <a:cs typeface="Gothic Uralic"/>
              </a:rPr>
              <a:t>launch sites, sort </a:t>
            </a:r>
            <a:r>
              <a:rPr sz="1850" spc="-5" dirty="0">
                <a:solidFill>
                  <a:srgbClr val="FFFFFF"/>
                </a:solidFill>
                <a:latin typeface="Gothic Uralic"/>
                <a:cs typeface="Gothic Uralic"/>
              </a:rPr>
              <a:t>our </a:t>
            </a:r>
            <a:r>
              <a:rPr sz="1850" dirty="0">
                <a:solidFill>
                  <a:srgbClr val="FFFFFF"/>
                </a:solidFill>
                <a:latin typeface="Gothic Uralic"/>
                <a:cs typeface="Gothic Uralic"/>
              </a:rPr>
              <a:t>dataset </a:t>
            </a:r>
            <a:r>
              <a:rPr sz="1850" spc="40" dirty="0">
                <a:solidFill>
                  <a:srgbClr val="FFFFFF"/>
                </a:solidFill>
                <a:latin typeface="Gothic Uralic"/>
                <a:cs typeface="Gothic Uralic"/>
              </a:rPr>
              <a:t>with  </a:t>
            </a:r>
            <a:r>
              <a:rPr sz="1850" spc="15" dirty="0">
                <a:solidFill>
                  <a:srgbClr val="FFFFFF"/>
                </a:solidFill>
                <a:latin typeface="Gothic Uralic"/>
                <a:cs typeface="Gothic Uralic"/>
              </a:rPr>
              <a:t>many </a:t>
            </a:r>
            <a:r>
              <a:rPr sz="1850" spc="10" dirty="0">
                <a:solidFill>
                  <a:srgbClr val="FFFFFF"/>
                </a:solidFill>
                <a:latin typeface="Gothic Uralic"/>
                <a:cs typeface="Gothic Uralic"/>
              </a:rPr>
              <a:t>condition such</a:t>
            </a:r>
            <a:r>
              <a:rPr sz="1850" spc="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50" spc="10" dirty="0">
                <a:solidFill>
                  <a:srgbClr val="FFFFFF"/>
                </a:solidFill>
                <a:latin typeface="Gothic Uralic"/>
                <a:cs typeface="Gothic Uralic"/>
              </a:rPr>
              <a:t>as:</a:t>
            </a:r>
            <a:endParaRPr sz="1850">
              <a:latin typeface="Gothic Uralic"/>
              <a:cs typeface="Gothic Uralic"/>
            </a:endParaRPr>
          </a:p>
          <a:p>
            <a:pPr marL="471805">
              <a:lnSpc>
                <a:spcPct val="100000"/>
              </a:lnSpc>
              <a:spcBef>
                <a:spcPts val="740"/>
              </a:spcBef>
              <a:tabLst>
                <a:tab pos="757555" algn="l"/>
              </a:tabLst>
            </a:pPr>
            <a:r>
              <a:rPr sz="1350" spc="229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Payload</a:t>
            </a:r>
            <a:r>
              <a:rPr sz="1700" spc="-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mass</a:t>
            </a:r>
            <a:r>
              <a:rPr sz="17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carried</a:t>
            </a:r>
            <a:r>
              <a:rPr sz="1700" spc="-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boosters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17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by</a:t>
            </a:r>
            <a:r>
              <a:rPr sz="1700" spc="-1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NASA</a:t>
            </a:r>
            <a:endParaRPr sz="1700">
              <a:latin typeface="Gothic Uralic"/>
              <a:cs typeface="Gothic Uralic"/>
            </a:endParaRPr>
          </a:p>
          <a:p>
            <a:pPr marL="471805">
              <a:lnSpc>
                <a:spcPct val="100000"/>
              </a:lnSpc>
              <a:spcBef>
                <a:spcPts val="810"/>
              </a:spcBef>
              <a:tabLst>
                <a:tab pos="757555" algn="l"/>
              </a:tabLst>
            </a:pPr>
            <a:r>
              <a:rPr sz="1350" spc="23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1700" spc="-1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site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start</a:t>
            </a:r>
            <a:r>
              <a:rPr sz="17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5" dirty="0">
                <a:solidFill>
                  <a:srgbClr val="FFFFFF"/>
                </a:solidFill>
                <a:latin typeface="Gothic Uralic"/>
                <a:cs typeface="Gothic Uralic"/>
              </a:rPr>
              <a:t>with</a:t>
            </a:r>
            <a:r>
              <a:rPr sz="17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string</a:t>
            </a:r>
            <a:r>
              <a:rPr sz="17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'CCA'</a:t>
            </a:r>
            <a:endParaRPr sz="1700">
              <a:latin typeface="Gothic Uralic"/>
              <a:cs typeface="Gothic Uralic"/>
            </a:endParaRPr>
          </a:p>
          <a:p>
            <a:pPr marL="471805">
              <a:lnSpc>
                <a:spcPct val="100000"/>
              </a:lnSpc>
              <a:spcBef>
                <a:spcPts val="815"/>
              </a:spcBef>
              <a:tabLst>
                <a:tab pos="757555" algn="l"/>
              </a:tabLst>
            </a:pPr>
            <a:r>
              <a:rPr sz="1350" spc="229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Average</a:t>
            </a:r>
            <a:r>
              <a:rPr sz="17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payload</a:t>
            </a:r>
            <a:r>
              <a:rPr sz="1700" spc="-229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mass</a:t>
            </a:r>
            <a:r>
              <a:rPr sz="17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booster</a:t>
            </a:r>
            <a:r>
              <a:rPr sz="17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version</a:t>
            </a:r>
            <a:r>
              <a:rPr sz="17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F9</a:t>
            </a:r>
            <a:r>
              <a:rPr sz="17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v</a:t>
            </a:r>
            <a:r>
              <a:rPr sz="1700" spc="-3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1.1</a:t>
            </a:r>
            <a:endParaRPr sz="1700">
              <a:latin typeface="Gothic Uralic"/>
              <a:cs typeface="Gothic Uralic"/>
            </a:endParaRPr>
          </a:p>
          <a:p>
            <a:pPr marL="471805">
              <a:lnSpc>
                <a:spcPct val="100000"/>
              </a:lnSpc>
              <a:spcBef>
                <a:spcPts val="815"/>
              </a:spcBef>
              <a:tabLst>
                <a:tab pos="757555" algn="l"/>
              </a:tabLst>
            </a:pPr>
            <a:r>
              <a:rPr sz="1350" spc="23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List</a:t>
            </a:r>
            <a:r>
              <a:rPr sz="1700" spc="-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7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date</a:t>
            </a:r>
            <a:r>
              <a:rPr sz="1700" spc="-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700" spc="-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first</a:t>
            </a:r>
            <a:r>
              <a:rPr sz="17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Gothic Uralic"/>
                <a:cs typeface="Gothic Uralic"/>
              </a:rPr>
              <a:t>successful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dirty="0">
                <a:solidFill>
                  <a:srgbClr val="FFFFFF"/>
                </a:solidFill>
                <a:latin typeface="Gothic Uralic"/>
                <a:cs typeface="Gothic Uralic"/>
              </a:rPr>
              <a:t>landing</a:t>
            </a:r>
            <a:r>
              <a:rPr sz="1700" spc="-2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outcome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17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ground</a:t>
            </a:r>
            <a:endParaRPr sz="1700">
              <a:latin typeface="Gothic Uralic"/>
              <a:cs typeface="Gothic Uralic"/>
            </a:endParaRPr>
          </a:p>
          <a:p>
            <a:pPr marL="758190" marR="348615" indent="-286385">
              <a:lnSpc>
                <a:spcPts val="1880"/>
              </a:lnSpc>
              <a:spcBef>
                <a:spcPts val="935"/>
              </a:spcBef>
              <a:tabLst>
                <a:tab pos="757555" algn="l"/>
              </a:tabLst>
            </a:pPr>
            <a:r>
              <a:rPr sz="1350" spc="23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Names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boosters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45" dirty="0">
                <a:solidFill>
                  <a:srgbClr val="FFFFFF"/>
                </a:solidFill>
                <a:latin typeface="Gothic Uralic"/>
                <a:cs typeface="Gothic Uralic"/>
              </a:rPr>
              <a:t>which</a:t>
            </a:r>
            <a:r>
              <a:rPr sz="17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success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17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drone</a:t>
            </a:r>
            <a:r>
              <a:rPr sz="17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ship</a:t>
            </a:r>
            <a:r>
              <a:rPr sz="17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1700" spc="-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payload  </a:t>
            </a:r>
            <a:r>
              <a:rPr sz="1700" spc="10" dirty="0">
                <a:solidFill>
                  <a:srgbClr val="FFFFFF"/>
                </a:solidFill>
                <a:latin typeface="Gothic Uralic"/>
                <a:cs typeface="Gothic Uralic"/>
              </a:rPr>
              <a:t>greater</a:t>
            </a:r>
            <a:r>
              <a:rPr sz="17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than</a:t>
            </a:r>
            <a:r>
              <a:rPr sz="17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4000</a:t>
            </a:r>
            <a:r>
              <a:rPr sz="17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1700" spc="-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less</a:t>
            </a:r>
            <a:r>
              <a:rPr sz="1700" spc="-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than</a:t>
            </a:r>
            <a:r>
              <a:rPr sz="17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6000</a:t>
            </a:r>
            <a:endParaRPr sz="1700">
              <a:latin typeface="Gothic Uralic"/>
              <a:cs typeface="Gothic Uralic"/>
            </a:endParaRPr>
          </a:p>
          <a:p>
            <a:pPr marL="471805">
              <a:lnSpc>
                <a:spcPct val="100000"/>
              </a:lnSpc>
              <a:spcBef>
                <a:spcPts val="775"/>
              </a:spcBef>
              <a:tabLst>
                <a:tab pos="757555" algn="l"/>
              </a:tabLst>
            </a:pPr>
            <a:r>
              <a:rPr sz="1350" spc="23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Total</a:t>
            </a:r>
            <a:r>
              <a:rPr sz="17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number</a:t>
            </a:r>
            <a:r>
              <a:rPr sz="17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5" dirty="0">
                <a:solidFill>
                  <a:srgbClr val="FFFFFF"/>
                </a:solidFill>
                <a:latin typeface="Gothic Uralic"/>
                <a:cs typeface="Gothic Uralic"/>
              </a:rPr>
              <a:t>if</a:t>
            </a:r>
            <a:r>
              <a:rPr sz="1700" spc="-11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Gothic Uralic"/>
                <a:cs typeface="Gothic Uralic"/>
              </a:rPr>
              <a:t>successful</a:t>
            </a:r>
            <a:r>
              <a:rPr sz="17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17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failure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misson</a:t>
            </a:r>
            <a:r>
              <a:rPr sz="17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outcome</a:t>
            </a:r>
            <a:endParaRPr sz="1700">
              <a:latin typeface="Gothic Uralic"/>
              <a:cs typeface="Gothic Uralic"/>
            </a:endParaRPr>
          </a:p>
          <a:p>
            <a:pPr marL="471805">
              <a:lnSpc>
                <a:spcPct val="100000"/>
              </a:lnSpc>
              <a:spcBef>
                <a:spcPts val="815"/>
              </a:spcBef>
              <a:tabLst>
                <a:tab pos="757555" algn="l"/>
              </a:tabLst>
            </a:pPr>
            <a:r>
              <a:rPr sz="1350" spc="23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Names</a:t>
            </a:r>
            <a:r>
              <a:rPr sz="17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700" spc="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booster</a:t>
            </a:r>
            <a:r>
              <a:rPr sz="1700" spc="-1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versions</a:t>
            </a:r>
            <a:r>
              <a:rPr sz="1700" spc="-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which</a:t>
            </a:r>
            <a:r>
              <a:rPr sz="17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1700" spc="-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carried</a:t>
            </a:r>
            <a:r>
              <a:rPr sz="17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7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maximum</a:t>
            </a:r>
            <a:r>
              <a:rPr sz="1700" spc="-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Gothic Uralic"/>
                <a:cs typeface="Gothic Uralic"/>
              </a:rPr>
              <a:t>payload</a:t>
            </a:r>
            <a:r>
              <a:rPr sz="17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mass</a:t>
            </a:r>
            <a:endParaRPr sz="1700">
              <a:latin typeface="Gothic Uralic"/>
              <a:cs typeface="Gothic Uralic"/>
            </a:endParaRPr>
          </a:p>
          <a:p>
            <a:pPr marL="471805">
              <a:lnSpc>
                <a:spcPct val="100000"/>
              </a:lnSpc>
              <a:spcBef>
                <a:spcPts val="740"/>
              </a:spcBef>
              <a:tabLst>
                <a:tab pos="757555" algn="l"/>
              </a:tabLst>
            </a:pPr>
            <a:r>
              <a:rPr sz="1350" spc="229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Months,</a:t>
            </a:r>
            <a:r>
              <a:rPr sz="1700" spc="-1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booster</a:t>
            </a:r>
            <a:r>
              <a:rPr sz="17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versions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17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17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site</a:t>
            </a:r>
            <a:r>
              <a:rPr sz="17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700" spc="-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failure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17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drone</a:t>
            </a:r>
            <a:r>
              <a:rPr sz="1700" spc="-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ship</a:t>
            </a:r>
            <a:r>
              <a:rPr sz="17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6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17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5" dirty="0">
                <a:solidFill>
                  <a:srgbClr val="FFFFFF"/>
                </a:solidFill>
                <a:latin typeface="Gothic Uralic"/>
                <a:cs typeface="Gothic Uralic"/>
              </a:rPr>
              <a:t>2015</a:t>
            </a:r>
            <a:endParaRPr sz="1700">
              <a:latin typeface="Gothic Uralic"/>
              <a:cs typeface="Gothic Uralic"/>
            </a:endParaRPr>
          </a:p>
          <a:p>
            <a:pPr marL="471805">
              <a:lnSpc>
                <a:spcPct val="100000"/>
              </a:lnSpc>
              <a:spcBef>
                <a:spcPts val="810"/>
              </a:spcBef>
              <a:tabLst>
                <a:tab pos="757555" algn="l"/>
              </a:tabLst>
            </a:pPr>
            <a:r>
              <a:rPr sz="1350" spc="23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Rank</a:t>
            </a:r>
            <a:r>
              <a:rPr sz="17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7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Gothic Uralic"/>
                <a:cs typeface="Gothic Uralic"/>
              </a:rPr>
              <a:t>count</a:t>
            </a:r>
            <a:r>
              <a:rPr sz="1700" spc="-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700" spc="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5" dirty="0">
                <a:solidFill>
                  <a:srgbClr val="FFFFFF"/>
                </a:solidFill>
                <a:latin typeface="Gothic Uralic"/>
                <a:cs typeface="Gothic Uralic"/>
              </a:rPr>
              <a:t>success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35" dirty="0">
                <a:solidFill>
                  <a:srgbClr val="FFFFFF"/>
                </a:solidFill>
                <a:latin typeface="Gothic Uralic"/>
                <a:cs typeface="Gothic Uralic"/>
              </a:rPr>
              <a:t>landing</a:t>
            </a:r>
            <a:r>
              <a:rPr sz="17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20" dirty="0">
                <a:solidFill>
                  <a:srgbClr val="FFFFFF"/>
                </a:solidFill>
                <a:latin typeface="Gothic Uralic"/>
                <a:cs typeface="Gothic Uralic"/>
              </a:rPr>
              <a:t>outcome</a:t>
            </a:r>
            <a:r>
              <a:rPr sz="17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spc="10" dirty="0">
                <a:solidFill>
                  <a:srgbClr val="FFFFFF"/>
                </a:solidFill>
                <a:latin typeface="Gothic Uralic"/>
                <a:cs typeface="Gothic Uralic"/>
              </a:rPr>
              <a:t>from</a:t>
            </a:r>
            <a:r>
              <a:rPr sz="1700" spc="-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b="1" spc="20" dirty="0">
                <a:solidFill>
                  <a:srgbClr val="FFFFFF"/>
                </a:solidFill>
                <a:latin typeface="Gothic Uralic"/>
                <a:cs typeface="Gothic Uralic"/>
              </a:rPr>
              <a:t>2010-06-04</a:t>
            </a:r>
            <a:r>
              <a:rPr sz="1700" b="1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b="1" spc="15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1700" b="1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700" b="1" spc="10" dirty="0">
                <a:solidFill>
                  <a:srgbClr val="FFFFFF"/>
                </a:solidFill>
                <a:latin typeface="Gothic Uralic"/>
                <a:cs typeface="Gothic Uralic"/>
              </a:rPr>
              <a:t>2017-03-20</a:t>
            </a:r>
            <a:endParaRPr sz="17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1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Link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Github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notebook</a:t>
            </a:r>
            <a:r>
              <a:rPr sz="1800" spc="-3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u="sng" spc="5" dirty="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Gothic Uralic"/>
                <a:cs typeface="Gothic Uralic"/>
                <a:hlinkClick r:id="rId2"/>
              </a:rPr>
              <a:t>here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103822"/>
            <a:ext cx="936498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5" dirty="0">
                <a:solidFill>
                  <a:srgbClr val="EBEBEB"/>
                </a:solidFill>
                <a:latin typeface="Gothic Uralic"/>
                <a:cs typeface="Gothic Uralic"/>
              </a:rPr>
              <a:t>Build </a:t>
            </a:r>
            <a:r>
              <a:rPr b="0" spc="-10" dirty="0">
                <a:solidFill>
                  <a:srgbClr val="EBEBEB"/>
                </a:solidFill>
                <a:latin typeface="Gothic Uralic"/>
                <a:cs typeface="Gothic Uralic"/>
              </a:rPr>
              <a:t>an </a:t>
            </a:r>
            <a:r>
              <a:rPr b="0" spc="-20" dirty="0">
                <a:solidFill>
                  <a:srgbClr val="EBEBEB"/>
                </a:solidFill>
                <a:latin typeface="Gothic Uralic"/>
                <a:cs typeface="Gothic Uralic"/>
              </a:rPr>
              <a:t>interactive map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with</a:t>
            </a:r>
            <a:r>
              <a:rPr b="0" spc="19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5" dirty="0">
                <a:solidFill>
                  <a:srgbClr val="EBEBEB"/>
                </a:solidFill>
                <a:latin typeface="Gothic Uralic"/>
                <a:cs typeface="Gothic Uralic"/>
              </a:rPr>
              <a:t>Folium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3005" y="1959038"/>
            <a:ext cx="8761095" cy="254381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75"/>
              </a:spcBef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550" spc="880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Circle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marker</a:t>
            </a:r>
            <a:r>
              <a:rPr sz="2000" spc="-1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added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mark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location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</a:t>
            </a:r>
            <a:endParaRPr sz="2000">
              <a:latin typeface="Gothic Uralic"/>
              <a:cs typeface="Gothic Uralic"/>
            </a:endParaRPr>
          </a:p>
          <a:p>
            <a:pPr marL="355600" marR="129539" indent="-343535" algn="just">
              <a:lnSpc>
                <a:spcPct val="100000"/>
              </a:lnSpc>
              <a:spcBef>
                <a:spcPts val="980"/>
              </a:spcBef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550" spc="885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Cluster</a:t>
            </a:r>
            <a:r>
              <a:rPr sz="2000" spc="-1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Marker</a:t>
            </a:r>
            <a:r>
              <a:rPr sz="2000" spc="-1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added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see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total</a:t>
            </a:r>
            <a:r>
              <a:rPr sz="2000" spc="-2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number</a:t>
            </a:r>
            <a:r>
              <a:rPr sz="2000" spc="-11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launches</a:t>
            </a:r>
            <a:r>
              <a:rPr sz="20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Gothic Uralic"/>
                <a:cs typeface="Gothic Uralic"/>
              </a:rPr>
              <a:t>each 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label</a:t>
            </a:r>
            <a:r>
              <a:rPr sz="20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</a:t>
            </a:r>
            <a:r>
              <a:rPr sz="2000" spc="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failed</a:t>
            </a:r>
            <a:r>
              <a:rPr sz="2000" spc="-1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launches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when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clicking</a:t>
            </a:r>
            <a:r>
              <a:rPr sz="2000" spc="-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into</a:t>
            </a:r>
            <a:r>
              <a:rPr sz="20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each 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 on</a:t>
            </a:r>
            <a:r>
              <a:rPr sz="2000" spc="-2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map</a:t>
            </a:r>
            <a:endParaRPr sz="2000">
              <a:latin typeface="Gothic Uralic"/>
              <a:cs typeface="Gothic Uralic"/>
            </a:endParaRPr>
          </a:p>
          <a:p>
            <a:pPr marL="355600" marR="5080" indent="-343535">
              <a:lnSpc>
                <a:spcPct val="100000"/>
              </a:lnSpc>
              <a:spcBef>
                <a:spcPts val="1060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Marker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added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mark proximities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each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polyline 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added</a:t>
            </a:r>
            <a:r>
              <a:rPr sz="2000" spc="-1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connect</a:t>
            </a:r>
            <a:r>
              <a:rPr sz="2000" spc="-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certain</a:t>
            </a:r>
            <a:r>
              <a:rPr sz="20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proximitie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3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site,</a:t>
            </a:r>
            <a:r>
              <a:rPr sz="2000" spc="-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label</a:t>
            </a:r>
            <a:r>
              <a:rPr sz="2000" spc="-1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by 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distance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2000" spc="-2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km</a:t>
            </a:r>
            <a:endParaRPr sz="200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12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4863" y="5992495"/>
            <a:ext cx="452120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Link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Github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Notebook</a:t>
            </a:r>
            <a:r>
              <a:rPr sz="1800" spc="-3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u="sng" spc="5" dirty="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Gothic Uralic"/>
                <a:cs typeface="Gothic Uralic"/>
                <a:hlinkClick r:id="rId2"/>
              </a:rPr>
              <a:t>here</a:t>
            </a:r>
            <a:endParaRPr sz="18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If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maps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don't 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appear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1800" spc="-3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Github,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see </a:t>
            </a:r>
            <a:r>
              <a:rPr sz="1800" u="sng" spc="5" dirty="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Gothic Uralic"/>
                <a:cs typeface="Gothic Uralic"/>
                <a:hlinkClick r:id="rId3"/>
              </a:rPr>
              <a:t>here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1214" y="319722"/>
            <a:ext cx="89376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5" dirty="0">
                <a:solidFill>
                  <a:srgbClr val="EBEBEB"/>
                </a:solidFill>
                <a:latin typeface="Gothic Uralic"/>
                <a:cs typeface="Gothic Uralic"/>
              </a:rPr>
              <a:t>Build a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Dashboard with </a:t>
            </a:r>
            <a:r>
              <a:rPr b="0" spc="5" dirty="0">
                <a:solidFill>
                  <a:srgbClr val="EBEBEB"/>
                </a:solidFill>
                <a:latin typeface="Gothic Uralic"/>
                <a:cs typeface="Gothic Uralic"/>
              </a:rPr>
              <a:t>Plotly</a:t>
            </a:r>
            <a:r>
              <a:rPr b="0" spc="-21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5" dirty="0">
                <a:solidFill>
                  <a:srgbClr val="EBEBEB"/>
                </a:solidFill>
                <a:latin typeface="Gothic Uralic"/>
                <a:cs typeface="Gothic Uralic"/>
              </a:rPr>
              <a:t>Dash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3588" y="1733867"/>
            <a:ext cx="8595360" cy="35871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300355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pie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chart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show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total</a:t>
            </a:r>
            <a:r>
              <a:rPr sz="20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successful</a:t>
            </a:r>
            <a:r>
              <a:rPr sz="2000" spc="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launches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count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2000" spc="-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20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sites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or 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show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failed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Gothic Uralic"/>
                <a:cs typeface="Gothic Uralic"/>
              </a:rPr>
              <a:t>vs.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if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 sepecific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selected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400">
              <a:latin typeface="Gothic Uralic"/>
              <a:cs typeface="Gothic Uralic"/>
            </a:endParaRPr>
          </a:p>
          <a:p>
            <a:pPr marL="355600" marR="48260" indent="-343535">
              <a:lnSpc>
                <a:spcPct val="100000"/>
              </a:lnSpc>
              <a:spcBef>
                <a:spcPts val="1605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scatter</a:t>
            </a:r>
            <a:r>
              <a:rPr sz="2000" spc="-1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plot</a:t>
            </a:r>
            <a:r>
              <a:rPr sz="20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show</a:t>
            </a:r>
            <a:r>
              <a:rPr sz="2000" spc="-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correlation</a:t>
            </a:r>
            <a:r>
              <a:rPr sz="2000" spc="-2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between</a:t>
            </a:r>
            <a:r>
              <a:rPr sz="2000" spc="-2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payload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mass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(kg)</a:t>
            </a:r>
            <a:r>
              <a:rPr sz="2000" spc="-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  success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rate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400">
              <a:latin typeface="Gothic Uralic"/>
              <a:cs typeface="Gothic Uralic"/>
            </a:endParaRPr>
          </a:p>
          <a:p>
            <a:pPr marL="355600" marR="5080" indent="-343535">
              <a:lnSpc>
                <a:spcPct val="100000"/>
              </a:lnSpc>
              <a:spcBef>
                <a:spcPts val="1530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Pie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chart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is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good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Gothic Uralic"/>
                <a:cs typeface="Gothic Uralic"/>
              </a:rPr>
              <a:t>way</a:t>
            </a:r>
            <a:r>
              <a:rPr sz="2000" spc="-1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show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total</a:t>
            </a:r>
            <a:r>
              <a:rPr sz="20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20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launches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scatter  plot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is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also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good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showing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correlation. Interactive plot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can 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change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range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payload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mass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2000" spc="55" dirty="0">
                <a:solidFill>
                  <a:srgbClr val="FFFFFF"/>
                </a:solidFill>
                <a:latin typeface="Gothic Uralic"/>
                <a:cs typeface="Gothic Uralic"/>
              </a:rPr>
              <a:t>give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us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better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look in which 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payload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mass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may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perform</a:t>
            </a:r>
            <a:r>
              <a:rPr sz="2000" spc="-3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best.</a:t>
            </a:r>
            <a:endParaRPr sz="200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13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683" y="5992495"/>
            <a:ext cx="35966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Link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Github</a:t>
            </a:r>
            <a:r>
              <a:rPr sz="1800" spc="-3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source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code </a:t>
            </a:r>
            <a:r>
              <a:rPr sz="1800" u="sng" spc="5" dirty="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Gothic Uralic"/>
                <a:cs typeface="Gothic Uralic"/>
                <a:hlinkClick r:id="rId2"/>
              </a:rPr>
              <a:t>here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103822"/>
            <a:ext cx="86201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EBEBEB"/>
                </a:solidFill>
                <a:latin typeface="Gothic Uralic"/>
                <a:cs typeface="Gothic Uralic"/>
              </a:rPr>
              <a:t>Predictive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analysis</a:t>
            </a:r>
            <a:r>
              <a:rPr b="0" spc="3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-5" dirty="0">
                <a:solidFill>
                  <a:srgbClr val="EBEBEB"/>
                </a:solidFill>
                <a:latin typeface="Gothic Uralic"/>
                <a:cs typeface="Gothic Uralic"/>
              </a:rPr>
              <a:t>(Classification)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14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560" y="5848667"/>
            <a:ext cx="33013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Link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Github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Notebook</a:t>
            </a:r>
            <a:r>
              <a:rPr sz="1800" spc="-3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u="sng" spc="5" dirty="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Gothic Uralic"/>
                <a:cs typeface="Gothic Uralic"/>
                <a:hlinkClick r:id="rId2"/>
              </a:rPr>
              <a:t>here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47825" y="1390650"/>
            <a:ext cx="1057275" cy="1504950"/>
            <a:chOff x="1647825" y="1390650"/>
            <a:chExt cx="1057275" cy="1504950"/>
          </a:xfrm>
        </p:grpSpPr>
        <p:sp>
          <p:nvSpPr>
            <p:cNvPr id="7" name="object 7"/>
            <p:cNvSpPr/>
            <p:nvPr/>
          </p:nvSpPr>
          <p:spPr>
            <a:xfrm>
              <a:off x="1657350" y="1400175"/>
              <a:ext cx="1038225" cy="1485900"/>
            </a:xfrm>
            <a:custGeom>
              <a:avLst/>
              <a:gdLst/>
              <a:ahLst/>
              <a:cxnLst/>
              <a:rect l="l" t="t" r="r" b="b"/>
              <a:pathLst>
                <a:path w="1038225" h="1485900">
                  <a:moveTo>
                    <a:pt x="1038225" y="0"/>
                  </a:moveTo>
                  <a:lnTo>
                    <a:pt x="519049" y="519049"/>
                  </a:lnTo>
                  <a:lnTo>
                    <a:pt x="0" y="0"/>
                  </a:lnTo>
                  <a:lnTo>
                    <a:pt x="0" y="966851"/>
                  </a:lnTo>
                  <a:lnTo>
                    <a:pt x="519049" y="1485900"/>
                  </a:lnTo>
                  <a:lnTo>
                    <a:pt x="1038225" y="966851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7350" y="1400175"/>
              <a:ext cx="1038225" cy="1485900"/>
            </a:xfrm>
            <a:custGeom>
              <a:avLst/>
              <a:gdLst/>
              <a:ahLst/>
              <a:cxnLst/>
              <a:rect l="l" t="t" r="r" b="b"/>
              <a:pathLst>
                <a:path w="1038225" h="1485900">
                  <a:moveTo>
                    <a:pt x="1038225" y="0"/>
                  </a:moveTo>
                  <a:lnTo>
                    <a:pt x="1038225" y="966851"/>
                  </a:lnTo>
                  <a:lnTo>
                    <a:pt x="519049" y="1485900"/>
                  </a:lnTo>
                  <a:lnTo>
                    <a:pt x="0" y="966851"/>
                  </a:lnTo>
                  <a:lnTo>
                    <a:pt x="0" y="0"/>
                  </a:lnTo>
                  <a:lnTo>
                    <a:pt x="519049" y="519049"/>
                  </a:lnTo>
                  <a:lnTo>
                    <a:pt x="103822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1304" y="1877377"/>
            <a:ext cx="23177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15" dirty="0">
                <a:solidFill>
                  <a:srgbClr val="FFFFFF"/>
                </a:solidFill>
                <a:latin typeface="Gothic Uralic"/>
                <a:cs typeface="Gothic Uralic"/>
              </a:rPr>
              <a:t>1</a:t>
            </a:r>
            <a:endParaRPr sz="2900">
              <a:latin typeface="Gothic Uralic"/>
              <a:cs typeface="Gothic Ural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86050" y="1390650"/>
            <a:ext cx="7115175" cy="981075"/>
            <a:chOff x="2686050" y="1390650"/>
            <a:chExt cx="7115175" cy="981075"/>
          </a:xfrm>
        </p:grpSpPr>
        <p:sp>
          <p:nvSpPr>
            <p:cNvPr id="11" name="object 11"/>
            <p:cNvSpPr/>
            <p:nvPr/>
          </p:nvSpPr>
          <p:spPr>
            <a:xfrm>
              <a:off x="2695575" y="1400175"/>
              <a:ext cx="7096125" cy="962025"/>
            </a:xfrm>
            <a:custGeom>
              <a:avLst/>
              <a:gdLst/>
              <a:ahLst/>
              <a:cxnLst/>
              <a:rect l="l" t="t" r="r" b="b"/>
              <a:pathLst>
                <a:path w="7096125" h="962025">
                  <a:moveTo>
                    <a:pt x="6935724" y="0"/>
                  </a:moveTo>
                  <a:lnTo>
                    <a:pt x="0" y="0"/>
                  </a:lnTo>
                  <a:lnTo>
                    <a:pt x="0" y="962025"/>
                  </a:lnTo>
                  <a:lnTo>
                    <a:pt x="6935724" y="962025"/>
                  </a:lnTo>
                  <a:lnTo>
                    <a:pt x="6986445" y="953853"/>
                  </a:lnTo>
                  <a:lnTo>
                    <a:pt x="7030480" y="931093"/>
                  </a:lnTo>
                  <a:lnTo>
                    <a:pt x="7065193" y="896380"/>
                  </a:lnTo>
                  <a:lnTo>
                    <a:pt x="7087953" y="852345"/>
                  </a:lnTo>
                  <a:lnTo>
                    <a:pt x="7096125" y="801624"/>
                  </a:lnTo>
                  <a:lnTo>
                    <a:pt x="7096125" y="160400"/>
                  </a:lnTo>
                  <a:lnTo>
                    <a:pt x="7087953" y="109679"/>
                  </a:lnTo>
                  <a:lnTo>
                    <a:pt x="7065193" y="65644"/>
                  </a:lnTo>
                  <a:lnTo>
                    <a:pt x="7030480" y="30931"/>
                  </a:lnTo>
                  <a:lnTo>
                    <a:pt x="6986445" y="8171"/>
                  </a:lnTo>
                  <a:lnTo>
                    <a:pt x="69357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95575" y="1400175"/>
              <a:ext cx="7096125" cy="962025"/>
            </a:xfrm>
            <a:custGeom>
              <a:avLst/>
              <a:gdLst/>
              <a:ahLst/>
              <a:cxnLst/>
              <a:rect l="l" t="t" r="r" b="b"/>
              <a:pathLst>
                <a:path w="7096125" h="962025">
                  <a:moveTo>
                    <a:pt x="7096125" y="160400"/>
                  </a:moveTo>
                  <a:lnTo>
                    <a:pt x="7096125" y="801624"/>
                  </a:lnTo>
                  <a:lnTo>
                    <a:pt x="7087953" y="852345"/>
                  </a:lnTo>
                  <a:lnTo>
                    <a:pt x="7065193" y="896380"/>
                  </a:lnTo>
                  <a:lnTo>
                    <a:pt x="7030480" y="931093"/>
                  </a:lnTo>
                  <a:lnTo>
                    <a:pt x="6986445" y="953853"/>
                  </a:lnTo>
                  <a:lnTo>
                    <a:pt x="6935724" y="962025"/>
                  </a:lnTo>
                  <a:lnTo>
                    <a:pt x="0" y="962025"/>
                  </a:lnTo>
                  <a:lnTo>
                    <a:pt x="0" y="0"/>
                  </a:lnTo>
                  <a:lnTo>
                    <a:pt x="6935724" y="0"/>
                  </a:lnTo>
                  <a:lnTo>
                    <a:pt x="6986445" y="8171"/>
                  </a:lnTo>
                  <a:lnTo>
                    <a:pt x="7030480" y="30931"/>
                  </a:lnTo>
                  <a:lnTo>
                    <a:pt x="7065193" y="65644"/>
                  </a:lnTo>
                  <a:lnTo>
                    <a:pt x="7087953" y="109679"/>
                  </a:lnTo>
                  <a:lnTo>
                    <a:pt x="7096125" y="16040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80410" y="1636712"/>
            <a:ext cx="5506085" cy="462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4625" indent="-162560">
              <a:lnSpc>
                <a:spcPct val="100000"/>
              </a:lnSpc>
              <a:spcBef>
                <a:spcPts val="125"/>
              </a:spcBef>
              <a:buChar char="•"/>
              <a:tabLst>
                <a:tab pos="175260" algn="l"/>
              </a:tabLst>
            </a:pPr>
            <a:r>
              <a:rPr sz="1400" spc="-10" dirty="0">
                <a:latin typeface="Gothic Uralic"/>
                <a:cs typeface="Gothic Uralic"/>
              </a:rPr>
              <a:t>Use Y-set </a:t>
            </a:r>
            <a:r>
              <a:rPr sz="1400" spc="10" dirty="0">
                <a:latin typeface="Gothic Uralic"/>
                <a:cs typeface="Gothic Uralic"/>
              </a:rPr>
              <a:t>from </a:t>
            </a:r>
            <a:r>
              <a:rPr sz="1400" spc="-15" dirty="0">
                <a:latin typeface="Gothic Uralic"/>
                <a:cs typeface="Gothic Uralic"/>
              </a:rPr>
              <a:t>class </a:t>
            </a:r>
            <a:r>
              <a:rPr sz="1400" spc="-10" dirty="0">
                <a:latin typeface="Gothic Uralic"/>
                <a:cs typeface="Gothic Uralic"/>
              </a:rPr>
              <a:t>of </a:t>
            </a:r>
            <a:r>
              <a:rPr sz="1400" spc="5" dirty="0">
                <a:latin typeface="Gothic Uralic"/>
                <a:cs typeface="Gothic Uralic"/>
              </a:rPr>
              <a:t>dataset </a:t>
            </a:r>
            <a:r>
              <a:rPr sz="1400" spc="10" dirty="0">
                <a:latin typeface="Gothic Uralic"/>
                <a:cs typeface="Gothic Uralic"/>
              </a:rPr>
              <a:t>from </a:t>
            </a:r>
            <a:r>
              <a:rPr sz="1400" spc="15" dirty="0">
                <a:latin typeface="Gothic Uralic"/>
                <a:cs typeface="Gothic Uralic"/>
              </a:rPr>
              <a:t>part</a:t>
            </a:r>
            <a:r>
              <a:rPr sz="1400" spc="-180" dirty="0">
                <a:latin typeface="Gothic Uralic"/>
                <a:cs typeface="Gothic Uralic"/>
              </a:rPr>
              <a:t> </a:t>
            </a:r>
            <a:r>
              <a:rPr sz="1400" spc="15" dirty="0">
                <a:latin typeface="Gothic Uralic"/>
                <a:cs typeface="Gothic Uralic"/>
              </a:rPr>
              <a:t>2</a:t>
            </a:r>
            <a:endParaRPr sz="1400">
              <a:latin typeface="Gothic Uralic"/>
              <a:cs typeface="Gothic Uralic"/>
            </a:endParaRPr>
          </a:p>
          <a:p>
            <a:pPr marL="174625" indent="-162560">
              <a:lnSpc>
                <a:spcPct val="100000"/>
              </a:lnSpc>
              <a:spcBef>
                <a:spcPts val="50"/>
              </a:spcBef>
              <a:buChar char="•"/>
              <a:tabLst>
                <a:tab pos="175260" algn="l"/>
              </a:tabLst>
            </a:pPr>
            <a:r>
              <a:rPr sz="1400" spc="-10" dirty="0">
                <a:latin typeface="Gothic Uralic"/>
                <a:cs typeface="Gothic Uralic"/>
              </a:rPr>
              <a:t>Use</a:t>
            </a:r>
            <a:r>
              <a:rPr sz="1400" spc="30" dirty="0">
                <a:latin typeface="Gothic Uralic"/>
                <a:cs typeface="Gothic Uralic"/>
              </a:rPr>
              <a:t> </a:t>
            </a:r>
            <a:r>
              <a:rPr sz="1400" dirty="0">
                <a:latin typeface="Gothic Uralic"/>
                <a:cs typeface="Gothic Uralic"/>
              </a:rPr>
              <a:t>X-set</a:t>
            </a:r>
            <a:r>
              <a:rPr sz="1400" spc="-50" dirty="0">
                <a:latin typeface="Gothic Uralic"/>
                <a:cs typeface="Gothic Uralic"/>
              </a:rPr>
              <a:t> </a:t>
            </a:r>
            <a:r>
              <a:rPr sz="1400" spc="-10" dirty="0">
                <a:latin typeface="Gothic Uralic"/>
                <a:cs typeface="Gothic Uralic"/>
              </a:rPr>
              <a:t>of</a:t>
            </a:r>
            <a:r>
              <a:rPr sz="1400" spc="60" dirty="0">
                <a:latin typeface="Gothic Uralic"/>
                <a:cs typeface="Gothic Uralic"/>
              </a:rPr>
              <a:t> </a:t>
            </a:r>
            <a:r>
              <a:rPr sz="1400" spc="-15" dirty="0">
                <a:latin typeface="Gothic Uralic"/>
                <a:cs typeface="Gothic Uralic"/>
              </a:rPr>
              <a:t>all</a:t>
            </a:r>
            <a:r>
              <a:rPr sz="1400" spc="5" dirty="0">
                <a:latin typeface="Gothic Uralic"/>
                <a:cs typeface="Gothic Uralic"/>
              </a:rPr>
              <a:t> </a:t>
            </a:r>
            <a:r>
              <a:rPr sz="1400" dirty="0">
                <a:latin typeface="Gothic Uralic"/>
                <a:cs typeface="Gothic Uralic"/>
              </a:rPr>
              <a:t>one-hot</a:t>
            </a:r>
            <a:r>
              <a:rPr sz="1400" spc="-50" dirty="0">
                <a:latin typeface="Gothic Uralic"/>
                <a:cs typeface="Gothic Uralic"/>
              </a:rPr>
              <a:t> </a:t>
            </a:r>
            <a:r>
              <a:rPr sz="1400" dirty="0">
                <a:latin typeface="Gothic Uralic"/>
                <a:cs typeface="Gothic Uralic"/>
              </a:rPr>
              <a:t>encoding </a:t>
            </a:r>
            <a:r>
              <a:rPr sz="1400" spc="15" dirty="0">
                <a:latin typeface="Gothic Uralic"/>
                <a:cs typeface="Gothic Uralic"/>
              </a:rPr>
              <a:t>features</a:t>
            </a:r>
            <a:r>
              <a:rPr sz="1400" spc="-195" dirty="0">
                <a:latin typeface="Gothic Uralic"/>
                <a:cs typeface="Gothic Uralic"/>
              </a:rPr>
              <a:t> </a:t>
            </a:r>
            <a:r>
              <a:rPr sz="1400" spc="10" dirty="0">
                <a:latin typeface="Gothic Uralic"/>
                <a:cs typeface="Gothic Uralic"/>
              </a:rPr>
              <a:t>from</a:t>
            </a:r>
            <a:r>
              <a:rPr sz="1400" spc="-80" dirty="0">
                <a:latin typeface="Gothic Uralic"/>
                <a:cs typeface="Gothic Uralic"/>
              </a:rPr>
              <a:t> </a:t>
            </a:r>
            <a:r>
              <a:rPr sz="1400" spc="5" dirty="0">
                <a:latin typeface="Gothic Uralic"/>
                <a:cs typeface="Gothic Uralic"/>
              </a:rPr>
              <a:t>dataset</a:t>
            </a:r>
            <a:r>
              <a:rPr sz="1400" spc="-45" dirty="0">
                <a:latin typeface="Gothic Uralic"/>
                <a:cs typeface="Gothic Uralic"/>
              </a:rPr>
              <a:t> </a:t>
            </a:r>
            <a:r>
              <a:rPr sz="1400" spc="15" dirty="0">
                <a:latin typeface="Gothic Uralic"/>
                <a:cs typeface="Gothic Uralic"/>
              </a:rPr>
              <a:t>part</a:t>
            </a:r>
            <a:r>
              <a:rPr sz="1400" spc="-50" dirty="0">
                <a:latin typeface="Gothic Uralic"/>
                <a:cs typeface="Gothic Uralic"/>
              </a:rPr>
              <a:t> </a:t>
            </a:r>
            <a:r>
              <a:rPr sz="1400" spc="15" dirty="0">
                <a:latin typeface="Gothic Uralic"/>
                <a:cs typeface="Gothic Uralic"/>
              </a:rPr>
              <a:t>3</a:t>
            </a:r>
            <a:endParaRPr sz="1400">
              <a:latin typeface="Gothic Uralic"/>
              <a:cs typeface="Gothic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47825" y="2676525"/>
            <a:ext cx="1057275" cy="1504950"/>
            <a:chOff x="1647825" y="2676525"/>
            <a:chExt cx="1057275" cy="1504950"/>
          </a:xfrm>
        </p:grpSpPr>
        <p:sp>
          <p:nvSpPr>
            <p:cNvPr id="15" name="object 15"/>
            <p:cNvSpPr/>
            <p:nvPr/>
          </p:nvSpPr>
          <p:spPr>
            <a:xfrm>
              <a:off x="1657350" y="2686050"/>
              <a:ext cx="1038225" cy="1485900"/>
            </a:xfrm>
            <a:custGeom>
              <a:avLst/>
              <a:gdLst/>
              <a:ahLst/>
              <a:cxnLst/>
              <a:rect l="l" t="t" r="r" b="b"/>
              <a:pathLst>
                <a:path w="1038225" h="1485900">
                  <a:moveTo>
                    <a:pt x="1038225" y="0"/>
                  </a:moveTo>
                  <a:lnTo>
                    <a:pt x="519049" y="519049"/>
                  </a:lnTo>
                  <a:lnTo>
                    <a:pt x="0" y="0"/>
                  </a:lnTo>
                  <a:lnTo>
                    <a:pt x="0" y="966851"/>
                  </a:lnTo>
                  <a:lnTo>
                    <a:pt x="519049" y="1485900"/>
                  </a:lnTo>
                  <a:lnTo>
                    <a:pt x="1038225" y="966851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7350" y="2686050"/>
              <a:ext cx="1038225" cy="1485900"/>
            </a:xfrm>
            <a:custGeom>
              <a:avLst/>
              <a:gdLst/>
              <a:ahLst/>
              <a:cxnLst/>
              <a:rect l="l" t="t" r="r" b="b"/>
              <a:pathLst>
                <a:path w="1038225" h="1485900">
                  <a:moveTo>
                    <a:pt x="1038225" y="0"/>
                  </a:moveTo>
                  <a:lnTo>
                    <a:pt x="1038225" y="966851"/>
                  </a:lnTo>
                  <a:lnTo>
                    <a:pt x="519049" y="1485900"/>
                  </a:lnTo>
                  <a:lnTo>
                    <a:pt x="0" y="966851"/>
                  </a:lnTo>
                  <a:lnTo>
                    <a:pt x="0" y="0"/>
                  </a:lnTo>
                  <a:lnTo>
                    <a:pt x="519049" y="519049"/>
                  </a:lnTo>
                  <a:lnTo>
                    <a:pt x="103822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51304" y="3166427"/>
            <a:ext cx="23177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15" dirty="0">
                <a:solidFill>
                  <a:srgbClr val="FFFFFF"/>
                </a:solidFill>
                <a:latin typeface="Gothic Uralic"/>
                <a:cs typeface="Gothic Uralic"/>
              </a:rPr>
              <a:t>2</a:t>
            </a:r>
            <a:endParaRPr sz="2900">
              <a:latin typeface="Gothic Uralic"/>
              <a:cs typeface="Gothic Ural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86050" y="2676525"/>
            <a:ext cx="7115175" cy="981075"/>
            <a:chOff x="2686050" y="2676525"/>
            <a:chExt cx="7115175" cy="981075"/>
          </a:xfrm>
        </p:grpSpPr>
        <p:sp>
          <p:nvSpPr>
            <p:cNvPr id="19" name="object 19"/>
            <p:cNvSpPr/>
            <p:nvPr/>
          </p:nvSpPr>
          <p:spPr>
            <a:xfrm>
              <a:off x="2695575" y="2686050"/>
              <a:ext cx="7096125" cy="962025"/>
            </a:xfrm>
            <a:custGeom>
              <a:avLst/>
              <a:gdLst/>
              <a:ahLst/>
              <a:cxnLst/>
              <a:rect l="l" t="t" r="r" b="b"/>
              <a:pathLst>
                <a:path w="7096125" h="962025">
                  <a:moveTo>
                    <a:pt x="6935724" y="0"/>
                  </a:moveTo>
                  <a:lnTo>
                    <a:pt x="0" y="0"/>
                  </a:lnTo>
                  <a:lnTo>
                    <a:pt x="0" y="962025"/>
                  </a:lnTo>
                  <a:lnTo>
                    <a:pt x="6935724" y="962025"/>
                  </a:lnTo>
                  <a:lnTo>
                    <a:pt x="6986445" y="953853"/>
                  </a:lnTo>
                  <a:lnTo>
                    <a:pt x="7030480" y="931093"/>
                  </a:lnTo>
                  <a:lnTo>
                    <a:pt x="7065193" y="896380"/>
                  </a:lnTo>
                  <a:lnTo>
                    <a:pt x="7087953" y="852345"/>
                  </a:lnTo>
                  <a:lnTo>
                    <a:pt x="7096125" y="801624"/>
                  </a:lnTo>
                  <a:lnTo>
                    <a:pt x="7096125" y="160400"/>
                  </a:lnTo>
                  <a:lnTo>
                    <a:pt x="7087953" y="109679"/>
                  </a:lnTo>
                  <a:lnTo>
                    <a:pt x="7065193" y="65644"/>
                  </a:lnTo>
                  <a:lnTo>
                    <a:pt x="7030480" y="30931"/>
                  </a:lnTo>
                  <a:lnTo>
                    <a:pt x="6986445" y="8171"/>
                  </a:lnTo>
                  <a:lnTo>
                    <a:pt x="69357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95575" y="2686050"/>
              <a:ext cx="7096125" cy="962025"/>
            </a:xfrm>
            <a:custGeom>
              <a:avLst/>
              <a:gdLst/>
              <a:ahLst/>
              <a:cxnLst/>
              <a:rect l="l" t="t" r="r" b="b"/>
              <a:pathLst>
                <a:path w="7096125" h="962025">
                  <a:moveTo>
                    <a:pt x="7096125" y="160400"/>
                  </a:moveTo>
                  <a:lnTo>
                    <a:pt x="7096125" y="801624"/>
                  </a:lnTo>
                  <a:lnTo>
                    <a:pt x="7087953" y="852345"/>
                  </a:lnTo>
                  <a:lnTo>
                    <a:pt x="7065193" y="896380"/>
                  </a:lnTo>
                  <a:lnTo>
                    <a:pt x="7030480" y="931093"/>
                  </a:lnTo>
                  <a:lnTo>
                    <a:pt x="6986445" y="953853"/>
                  </a:lnTo>
                  <a:lnTo>
                    <a:pt x="6935724" y="962025"/>
                  </a:lnTo>
                  <a:lnTo>
                    <a:pt x="0" y="962025"/>
                  </a:lnTo>
                  <a:lnTo>
                    <a:pt x="0" y="0"/>
                  </a:lnTo>
                  <a:lnTo>
                    <a:pt x="6935724" y="0"/>
                  </a:lnTo>
                  <a:lnTo>
                    <a:pt x="6986445" y="8171"/>
                  </a:lnTo>
                  <a:lnTo>
                    <a:pt x="7030480" y="30931"/>
                  </a:lnTo>
                  <a:lnTo>
                    <a:pt x="7065193" y="65644"/>
                  </a:lnTo>
                  <a:lnTo>
                    <a:pt x="7087953" y="109679"/>
                  </a:lnTo>
                  <a:lnTo>
                    <a:pt x="7096125" y="16040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780410" y="2814256"/>
            <a:ext cx="4109085" cy="691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4625" indent="-162560">
              <a:lnSpc>
                <a:spcPct val="100000"/>
              </a:lnSpc>
              <a:spcBef>
                <a:spcPts val="125"/>
              </a:spcBef>
              <a:buChar char="•"/>
              <a:tabLst>
                <a:tab pos="175260" algn="l"/>
              </a:tabLst>
            </a:pPr>
            <a:r>
              <a:rPr sz="1400" dirty="0">
                <a:latin typeface="Gothic Uralic"/>
                <a:cs typeface="Gothic Uralic"/>
              </a:rPr>
              <a:t>Conv</a:t>
            </a:r>
            <a:r>
              <a:rPr sz="1400" spc="-215" dirty="0">
                <a:latin typeface="Gothic Uralic"/>
                <a:cs typeface="Gothic Uralic"/>
              </a:rPr>
              <a:t> </a:t>
            </a:r>
            <a:r>
              <a:rPr sz="1400" spc="5" dirty="0">
                <a:latin typeface="Gothic Uralic"/>
                <a:cs typeface="Gothic Uralic"/>
              </a:rPr>
              <a:t>ert</a:t>
            </a:r>
            <a:r>
              <a:rPr sz="1400" spc="-50" dirty="0">
                <a:latin typeface="Gothic Uralic"/>
                <a:cs typeface="Gothic Uralic"/>
              </a:rPr>
              <a:t> </a:t>
            </a:r>
            <a:r>
              <a:rPr sz="1400" spc="5" dirty="0">
                <a:latin typeface="Gothic Uralic"/>
                <a:cs typeface="Gothic Uralic"/>
              </a:rPr>
              <a:t>target</a:t>
            </a:r>
            <a:r>
              <a:rPr sz="1400" spc="-200" dirty="0">
                <a:latin typeface="Gothic Uralic"/>
                <a:cs typeface="Gothic Uralic"/>
              </a:rPr>
              <a:t> </a:t>
            </a:r>
            <a:r>
              <a:rPr sz="1400" spc="-10" dirty="0">
                <a:latin typeface="Gothic Uralic"/>
                <a:cs typeface="Gothic Uralic"/>
              </a:rPr>
              <a:t>set</a:t>
            </a:r>
            <a:r>
              <a:rPr sz="1400" spc="-50" dirty="0">
                <a:latin typeface="Gothic Uralic"/>
                <a:cs typeface="Gothic Uralic"/>
              </a:rPr>
              <a:t> </a:t>
            </a:r>
            <a:r>
              <a:rPr sz="1400" dirty="0">
                <a:latin typeface="Gothic Uralic"/>
                <a:cs typeface="Gothic Uralic"/>
              </a:rPr>
              <a:t>(Y-set)</a:t>
            </a:r>
            <a:r>
              <a:rPr sz="1400" spc="-20" dirty="0">
                <a:latin typeface="Gothic Uralic"/>
                <a:cs typeface="Gothic Uralic"/>
              </a:rPr>
              <a:t> </a:t>
            </a:r>
            <a:r>
              <a:rPr sz="1400" spc="30" dirty="0">
                <a:latin typeface="Gothic Uralic"/>
                <a:cs typeface="Gothic Uralic"/>
              </a:rPr>
              <a:t>to</a:t>
            </a:r>
            <a:r>
              <a:rPr sz="1400" spc="-50" dirty="0">
                <a:latin typeface="Gothic Uralic"/>
                <a:cs typeface="Gothic Uralic"/>
              </a:rPr>
              <a:t> </a:t>
            </a:r>
            <a:r>
              <a:rPr sz="1400" spc="15" dirty="0">
                <a:latin typeface="Gothic Uralic"/>
                <a:cs typeface="Gothic Uralic"/>
              </a:rPr>
              <a:t>numpy</a:t>
            </a:r>
            <a:r>
              <a:rPr sz="1400" spc="-100" dirty="0">
                <a:latin typeface="Gothic Uralic"/>
                <a:cs typeface="Gothic Uralic"/>
              </a:rPr>
              <a:t> </a:t>
            </a:r>
            <a:r>
              <a:rPr sz="1400" spc="-15" dirty="0">
                <a:latin typeface="Gothic Uralic"/>
                <a:cs typeface="Gothic Uralic"/>
              </a:rPr>
              <a:t>object</a:t>
            </a:r>
            <a:endParaRPr sz="1400">
              <a:latin typeface="Gothic Uralic"/>
              <a:cs typeface="Gothic Uralic"/>
            </a:endParaRPr>
          </a:p>
          <a:p>
            <a:pPr marL="127000" indent="-114935">
              <a:lnSpc>
                <a:spcPct val="100000"/>
              </a:lnSpc>
              <a:spcBef>
                <a:spcPts val="50"/>
              </a:spcBef>
              <a:buChar char="•"/>
              <a:tabLst>
                <a:tab pos="127635" algn="l"/>
              </a:tabLst>
            </a:pPr>
            <a:r>
              <a:rPr sz="1400" spc="5" dirty="0">
                <a:latin typeface="Gothic Uralic"/>
                <a:cs typeface="Gothic Uralic"/>
              </a:rPr>
              <a:t>Standardize </a:t>
            </a:r>
            <a:r>
              <a:rPr sz="1400" spc="20" dirty="0">
                <a:latin typeface="Gothic Uralic"/>
                <a:cs typeface="Gothic Uralic"/>
              </a:rPr>
              <a:t>data </a:t>
            </a:r>
            <a:r>
              <a:rPr sz="1400" spc="-25" dirty="0">
                <a:latin typeface="Gothic Uralic"/>
                <a:cs typeface="Gothic Uralic"/>
              </a:rPr>
              <a:t>in</a:t>
            </a:r>
            <a:r>
              <a:rPr sz="1400" spc="-229" dirty="0">
                <a:latin typeface="Gothic Uralic"/>
                <a:cs typeface="Gothic Uralic"/>
              </a:rPr>
              <a:t> </a:t>
            </a:r>
            <a:r>
              <a:rPr sz="1400" spc="15" dirty="0">
                <a:latin typeface="Gothic Uralic"/>
                <a:cs typeface="Gothic Uralic"/>
              </a:rPr>
              <a:t>X</a:t>
            </a:r>
            <a:endParaRPr sz="1400">
              <a:latin typeface="Gothic Uralic"/>
              <a:cs typeface="Gothic Uralic"/>
            </a:endParaRPr>
          </a:p>
          <a:p>
            <a:pPr marL="127000" indent="-114935">
              <a:lnSpc>
                <a:spcPct val="100000"/>
              </a:lnSpc>
              <a:spcBef>
                <a:spcPts val="120"/>
              </a:spcBef>
              <a:buChar char="•"/>
              <a:tabLst>
                <a:tab pos="127635" algn="l"/>
              </a:tabLst>
            </a:pPr>
            <a:r>
              <a:rPr sz="1400" spc="-25" dirty="0">
                <a:latin typeface="Gothic Uralic"/>
                <a:cs typeface="Gothic Uralic"/>
              </a:rPr>
              <a:t>Split </a:t>
            </a:r>
            <a:r>
              <a:rPr sz="1400" spc="10" dirty="0">
                <a:latin typeface="Gothic Uralic"/>
                <a:cs typeface="Gothic Uralic"/>
              </a:rPr>
              <a:t>out </a:t>
            </a:r>
            <a:r>
              <a:rPr sz="1400" spc="5" dirty="0">
                <a:latin typeface="Gothic Uralic"/>
                <a:cs typeface="Gothic Uralic"/>
              </a:rPr>
              <a:t>dataset </a:t>
            </a:r>
            <a:r>
              <a:rPr sz="1400" spc="10" dirty="0">
                <a:latin typeface="Gothic Uralic"/>
                <a:cs typeface="Gothic Uralic"/>
              </a:rPr>
              <a:t>into </a:t>
            </a:r>
            <a:r>
              <a:rPr sz="1400" spc="5" dirty="0">
                <a:latin typeface="Gothic Uralic"/>
                <a:cs typeface="Gothic Uralic"/>
              </a:rPr>
              <a:t>train </a:t>
            </a:r>
            <a:r>
              <a:rPr sz="1400" spc="-10" dirty="0">
                <a:latin typeface="Gothic Uralic"/>
                <a:cs typeface="Gothic Uralic"/>
              </a:rPr>
              <a:t>set </a:t>
            </a:r>
            <a:r>
              <a:rPr sz="1400" spc="20" dirty="0">
                <a:latin typeface="Gothic Uralic"/>
                <a:cs typeface="Gothic Uralic"/>
              </a:rPr>
              <a:t>and </a:t>
            </a:r>
            <a:r>
              <a:rPr sz="1400" spc="5" dirty="0">
                <a:latin typeface="Gothic Uralic"/>
                <a:cs typeface="Gothic Uralic"/>
              </a:rPr>
              <a:t>test </a:t>
            </a:r>
            <a:r>
              <a:rPr sz="1400" spc="-10" dirty="0">
                <a:latin typeface="Gothic Uralic"/>
                <a:cs typeface="Gothic Uralic"/>
              </a:rPr>
              <a:t>set</a:t>
            </a:r>
            <a:r>
              <a:rPr sz="1400" spc="-285" dirty="0">
                <a:latin typeface="Gothic Uralic"/>
                <a:cs typeface="Gothic Uralic"/>
              </a:rPr>
              <a:t> </a:t>
            </a:r>
            <a:r>
              <a:rPr sz="1400" spc="15" dirty="0">
                <a:latin typeface="Gothic Uralic"/>
                <a:cs typeface="Gothic Uralic"/>
              </a:rPr>
              <a:t>(8:2)</a:t>
            </a:r>
            <a:endParaRPr sz="1400">
              <a:latin typeface="Gothic Uralic"/>
              <a:cs typeface="Gothic Ural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47825" y="3962400"/>
            <a:ext cx="8153400" cy="1504950"/>
            <a:chOff x="1647825" y="3962400"/>
            <a:chExt cx="8153400" cy="1504950"/>
          </a:xfrm>
        </p:grpSpPr>
        <p:sp>
          <p:nvSpPr>
            <p:cNvPr id="23" name="object 23"/>
            <p:cNvSpPr/>
            <p:nvPr/>
          </p:nvSpPr>
          <p:spPr>
            <a:xfrm>
              <a:off x="1657350" y="3971925"/>
              <a:ext cx="1038225" cy="1485900"/>
            </a:xfrm>
            <a:custGeom>
              <a:avLst/>
              <a:gdLst/>
              <a:ahLst/>
              <a:cxnLst/>
              <a:rect l="l" t="t" r="r" b="b"/>
              <a:pathLst>
                <a:path w="1038225" h="1485900">
                  <a:moveTo>
                    <a:pt x="1038225" y="0"/>
                  </a:moveTo>
                  <a:lnTo>
                    <a:pt x="519049" y="519049"/>
                  </a:lnTo>
                  <a:lnTo>
                    <a:pt x="0" y="0"/>
                  </a:lnTo>
                  <a:lnTo>
                    <a:pt x="0" y="966851"/>
                  </a:lnTo>
                  <a:lnTo>
                    <a:pt x="519049" y="1485900"/>
                  </a:lnTo>
                  <a:lnTo>
                    <a:pt x="1038225" y="966851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57350" y="3971925"/>
              <a:ext cx="1038225" cy="1485900"/>
            </a:xfrm>
            <a:custGeom>
              <a:avLst/>
              <a:gdLst/>
              <a:ahLst/>
              <a:cxnLst/>
              <a:rect l="l" t="t" r="r" b="b"/>
              <a:pathLst>
                <a:path w="1038225" h="1485900">
                  <a:moveTo>
                    <a:pt x="1038225" y="0"/>
                  </a:moveTo>
                  <a:lnTo>
                    <a:pt x="1038225" y="966851"/>
                  </a:lnTo>
                  <a:lnTo>
                    <a:pt x="519049" y="1485900"/>
                  </a:lnTo>
                  <a:lnTo>
                    <a:pt x="0" y="966851"/>
                  </a:lnTo>
                  <a:lnTo>
                    <a:pt x="0" y="0"/>
                  </a:lnTo>
                  <a:lnTo>
                    <a:pt x="519049" y="519049"/>
                  </a:lnTo>
                  <a:lnTo>
                    <a:pt x="103822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95575" y="3971925"/>
              <a:ext cx="7096125" cy="962025"/>
            </a:xfrm>
            <a:custGeom>
              <a:avLst/>
              <a:gdLst/>
              <a:ahLst/>
              <a:cxnLst/>
              <a:rect l="l" t="t" r="r" b="b"/>
              <a:pathLst>
                <a:path w="7096125" h="962025">
                  <a:moveTo>
                    <a:pt x="6935724" y="0"/>
                  </a:moveTo>
                  <a:lnTo>
                    <a:pt x="0" y="0"/>
                  </a:lnTo>
                  <a:lnTo>
                    <a:pt x="0" y="962025"/>
                  </a:lnTo>
                  <a:lnTo>
                    <a:pt x="6935724" y="962025"/>
                  </a:lnTo>
                  <a:lnTo>
                    <a:pt x="6986445" y="953853"/>
                  </a:lnTo>
                  <a:lnTo>
                    <a:pt x="7030480" y="931093"/>
                  </a:lnTo>
                  <a:lnTo>
                    <a:pt x="7065193" y="896380"/>
                  </a:lnTo>
                  <a:lnTo>
                    <a:pt x="7087953" y="852345"/>
                  </a:lnTo>
                  <a:lnTo>
                    <a:pt x="7096125" y="801624"/>
                  </a:lnTo>
                  <a:lnTo>
                    <a:pt x="7096125" y="160400"/>
                  </a:lnTo>
                  <a:lnTo>
                    <a:pt x="7087953" y="109679"/>
                  </a:lnTo>
                  <a:lnTo>
                    <a:pt x="7065193" y="65644"/>
                  </a:lnTo>
                  <a:lnTo>
                    <a:pt x="7030480" y="30931"/>
                  </a:lnTo>
                  <a:lnTo>
                    <a:pt x="6986445" y="8171"/>
                  </a:lnTo>
                  <a:lnTo>
                    <a:pt x="69357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95575" y="3971925"/>
              <a:ext cx="7096125" cy="962025"/>
            </a:xfrm>
            <a:custGeom>
              <a:avLst/>
              <a:gdLst/>
              <a:ahLst/>
              <a:cxnLst/>
              <a:rect l="l" t="t" r="r" b="b"/>
              <a:pathLst>
                <a:path w="7096125" h="962025">
                  <a:moveTo>
                    <a:pt x="7096125" y="160400"/>
                  </a:moveTo>
                  <a:lnTo>
                    <a:pt x="7096125" y="801624"/>
                  </a:lnTo>
                  <a:lnTo>
                    <a:pt x="7087953" y="852345"/>
                  </a:lnTo>
                  <a:lnTo>
                    <a:pt x="7065193" y="896380"/>
                  </a:lnTo>
                  <a:lnTo>
                    <a:pt x="7030480" y="931093"/>
                  </a:lnTo>
                  <a:lnTo>
                    <a:pt x="6986445" y="953853"/>
                  </a:lnTo>
                  <a:lnTo>
                    <a:pt x="6935724" y="962025"/>
                  </a:lnTo>
                  <a:lnTo>
                    <a:pt x="0" y="962025"/>
                  </a:lnTo>
                  <a:lnTo>
                    <a:pt x="0" y="0"/>
                  </a:lnTo>
                  <a:lnTo>
                    <a:pt x="6935724" y="0"/>
                  </a:lnTo>
                  <a:lnTo>
                    <a:pt x="6986445" y="8171"/>
                  </a:lnTo>
                  <a:lnTo>
                    <a:pt x="7030480" y="30931"/>
                  </a:lnTo>
                  <a:lnTo>
                    <a:pt x="7065193" y="65644"/>
                  </a:lnTo>
                  <a:lnTo>
                    <a:pt x="7087953" y="109679"/>
                  </a:lnTo>
                  <a:lnTo>
                    <a:pt x="7096125" y="16040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978279" y="4008373"/>
            <a:ext cx="7603490" cy="882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76630" indent="-162560">
              <a:lnSpc>
                <a:spcPts val="1590"/>
              </a:lnSpc>
              <a:spcBef>
                <a:spcPts val="125"/>
              </a:spcBef>
              <a:buChar char="•"/>
              <a:tabLst>
                <a:tab pos="977265" algn="l"/>
              </a:tabLst>
            </a:pPr>
            <a:r>
              <a:rPr sz="1400" spc="-5" dirty="0">
                <a:latin typeface="Gothic Uralic"/>
                <a:cs typeface="Gothic Uralic"/>
              </a:rPr>
              <a:t>Choose best </a:t>
            </a:r>
            <a:r>
              <a:rPr sz="1400" spc="5" dirty="0">
                <a:latin typeface="Gothic Uralic"/>
                <a:cs typeface="Gothic Uralic"/>
              </a:rPr>
              <a:t>parameters </a:t>
            </a:r>
            <a:r>
              <a:rPr sz="1400" spc="20" dirty="0">
                <a:latin typeface="Gothic Uralic"/>
                <a:cs typeface="Gothic Uralic"/>
              </a:rPr>
              <a:t>and </a:t>
            </a:r>
            <a:r>
              <a:rPr sz="1400" spc="-15" dirty="0">
                <a:latin typeface="Gothic Uralic"/>
                <a:cs typeface="Gothic Uralic"/>
              </a:rPr>
              <a:t>fit </a:t>
            </a:r>
            <a:r>
              <a:rPr sz="1400" spc="10" dirty="0">
                <a:latin typeface="Gothic Uralic"/>
                <a:cs typeface="Gothic Uralic"/>
              </a:rPr>
              <a:t>4 </a:t>
            </a:r>
            <a:r>
              <a:rPr sz="1400" spc="-20" dirty="0">
                <a:latin typeface="Gothic Uralic"/>
                <a:cs typeface="Gothic Uralic"/>
              </a:rPr>
              <a:t>model: </a:t>
            </a:r>
            <a:r>
              <a:rPr sz="1400" spc="-10" dirty="0">
                <a:latin typeface="Gothic Uralic"/>
                <a:cs typeface="Gothic Uralic"/>
              </a:rPr>
              <a:t>Logistics </a:t>
            </a:r>
            <a:r>
              <a:rPr sz="1400" dirty="0">
                <a:latin typeface="Gothic Uralic"/>
                <a:cs typeface="Gothic Uralic"/>
              </a:rPr>
              <a:t>Regression, </a:t>
            </a:r>
            <a:r>
              <a:rPr sz="1400" spc="25" dirty="0">
                <a:latin typeface="Gothic Uralic"/>
                <a:cs typeface="Gothic Uralic"/>
              </a:rPr>
              <a:t>SVM, </a:t>
            </a:r>
            <a:r>
              <a:rPr sz="1400" spc="5" dirty="0">
                <a:latin typeface="Gothic Uralic"/>
                <a:cs typeface="Gothic Uralic"/>
              </a:rPr>
              <a:t>Tree</a:t>
            </a:r>
            <a:r>
              <a:rPr sz="1400" spc="-240" dirty="0">
                <a:latin typeface="Gothic Uralic"/>
                <a:cs typeface="Gothic Uralic"/>
              </a:rPr>
              <a:t> </a:t>
            </a:r>
            <a:r>
              <a:rPr sz="1400" spc="20" dirty="0">
                <a:latin typeface="Gothic Uralic"/>
                <a:cs typeface="Gothic Uralic"/>
              </a:rPr>
              <a:t>and</a:t>
            </a:r>
            <a:endParaRPr sz="1400">
              <a:latin typeface="Gothic Uralic"/>
              <a:cs typeface="Gothic Uralic"/>
            </a:endParaRPr>
          </a:p>
          <a:p>
            <a:pPr marL="929005">
              <a:lnSpc>
                <a:spcPts val="865"/>
              </a:lnSpc>
            </a:pPr>
            <a:r>
              <a:rPr sz="1400" spc="5" dirty="0">
                <a:latin typeface="Gothic Uralic"/>
                <a:cs typeface="Gothic Uralic"/>
              </a:rPr>
              <a:t>KNN using Grid </a:t>
            </a:r>
            <a:r>
              <a:rPr sz="1400" dirty="0">
                <a:latin typeface="Gothic Uralic"/>
                <a:cs typeface="Gothic Uralic"/>
              </a:rPr>
              <a:t>Search</a:t>
            </a:r>
            <a:r>
              <a:rPr sz="1400" spc="-200" dirty="0">
                <a:latin typeface="Gothic Uralic"/>
                <a:cs typeface="Gothic Uralic"/>
              </a:rPr>
              <a:t> </a:t>
            </a:r>
            <a:r>
              <a:rPr sz="1400" dirty="0">
                <a:latin typeface="Gothic Uralic"/>
                <a:cs typeface="Gothic Uralic"/>
              </a:rPr>
              <a:t>CV</a:t>
            </a:r>
            <a:endParaRPr sz="1400">
              <a:latin typeface="Gothic Uralic"/>
              <a:cs typeface="Gothic Uralic"/>
            </a:endParaRPr>
          </a:p>
          <a:p>
            <a:pPr marL="38100">
              <a:lnSpc>
                <a:spcPts val="2665"/>
              </a:lnSpc>
              <a:tabLst>
                <a:tab pos="814705" algn="l"/>
              </a:tabLst>
            </a:pPr>
            <a:r>
              <a:rPr sz="4350" spc="22" baseline="-34482" dirty="0">
                <a:solidFill>
                  <a:srgbClr val="FFFFFF"/>
                </a:solidFill>
                <a:latin typeface="Gothic Uralic"/>
                <a:cs typeface="Gothic Uralic"/>
              </a:rPr>
              <a:t>3	</a:t>
            </a:r>
            <a:r>
              <a:rPr sz="1400" spc="15" dirty="0">
                <a:latin typeface="Gothic Uralic"/>
                <a:cs typeface="Gothic Uralic"/>
              </a:rPr>
              <a:t>• </a:t>
            </a:r>
            <a:r>
              <a:rPr sz="1400" spc="-5" dirty="0">
                <a:latin typeface="Gothic Uralic"/>
                <a:cs typeface="Gothic Uralic"/>
              </a:rPr>
              <a:t>Calculate </a:t>
            </a:r>
            <a:r>
              <a:rPr sz="1400" spc="10" dirty="0">
                <a:latin typeface="Gothic Uralic"/>
                <a:cs typeface="Gothic Uralic"/>
              </a:rPr>
              <a:t>accuracy </a:t>
            </a:r>
            <a:r>
              <a:rPr sz="1400" spc="-5" dirty="0">
                <a:latin typeface="Gothic Uralic"/>
                <a:cs typeface="Gothic Uralic"/>
              </a:rPr>
              <a:t>for </a:t>
            </a:r>
            <a:r>
              <a:rPr sz="1400" dirty="0">
                <a:latin typeface="Gothic Uralic"/>
                <a:cs typeface="Gothic Uralic"/>
              </a:rPr>
              <a:t>each </a:t>
            </a:r>
            <a:r>
              <a:rPr sz="1400" spc="-15" dirty="0">
                <a:latin typeface="Gothic Uralic"/>
                <a:cs typeface="Gothic Uralic"/>
              </a:rPr>
              <a:t>model </a:t>
            </a:r>
            <a:r>
              <a:rPr sz="1400" spc="5" dirty="0">
                <a:latin typeface="Gothic Uralic"/>
                <a:cs typeface="Gothic Uralic"/>
              </a:rPr>
              <a:t>using method</a:t>
            </a:r>
            <a:r>
              <a:rPr sz="1400" spc="-210" dirty="0">
                <a:latin typeface="Gothic Uralic"/>
                <a:cs typeface="Gothic Uralic"/>
              </a:rPr>
              <a:t> </a:t>
            </a:r>
            <a:r>
              <a:rPr sz="1400" spc="-5" dirty="0">
                <a:latin typeface="Gothic Uralic"/>
                <a:cs typeface="Gothic Uralic"/>
              </a:rPr>
              <a:t>score</a:t>
            </a:r>
            <a:endParaRPr sz="1400">
              <a:latin typeface="Gothic Uralic"/>
              <a:cs typeface="Gothic Uralic"/>
            </a:endParaRPr>
          </a:p>
          <a:p>
            <a:pPr marL="976630" indent="-162560">
              <a:lnSpc>
                <a:spcPts val="1590"/>
              </a:lnSpc>
              <a:buChar char="•"/>
              <a:tabLst>
                <a:tab pos="977265" algn="l"/>
              </a:tabLst>
            </a:pPr>
            <a:r>
              <a:rPr sz="1400" spc="20" dirty="0">
                <a:latin typeface="Gothic Uralic"/>
                <a:cs typeface="Gothic Uralic"/>
              </a:rPr>
              <a:t>View </a:t>
            </a:r>
            <a:r>
              <a:rPr sz="1400" spc="-5" dirty="0">
                <a:latin typeface="Gothic Uralic"/>
                <a:cs typeface="Gothic Uralic"/>
              </a:rPr>
              <a:t>confusion matrix </a:t>
            </a:r>
            <a:r>
              <a:rPr sz="1400" spc="-10" dirty="0">
                <a:latin typeface="Gothic Uralic"/>
                <a:cs typeface="Gothic Uralic"/>
              </a:rPr>
              <a:t>of </a:t>
            </a:r>
            <a:r>
              <a:rPr sz="1400" dirty="0">
                <a:latin typeface="Gothic Uralic"/>
                <a:cs typeface="Gothic Uralic"/>
              </a:rPr>
              <a:t>each </a:t>
            </a:r>
            <a:r>
              <a:rPr sz="1400" spc="-15" dirty="0">
                <a:latin typeface="Gothic Uralic"/>
                <a:cs typeface="Gothic Uralic"/>
              </a:rPr>
              <a:t>model</a:t>
            </a:r>
            <a:r>
              <a:rPr sz="1400" spc="-100" dirty="0">
                <a:latin typeface="Gothic Uralic"/>
                <a:cs typeface="Gothic Uralic"/>
              </a:rPr>
              <a:t> </a:t>
            </a:r>
            <a:r>
              <a:rPr sz="1400" spc="5" dirty="0">
                <a:latin typeface="Gothic Uralic"/>
                <a:cs typeface="Gothic Uralic"/>
              </a:rPr>
              <a:t>produced</a:t>
            </a:r>
            <a:endParaRPr sz="14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8769" y="922972"/>
            <a:ext cx="197675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0" dirty="0">
                <a:solidFill>
                  <a:srgbClr val="EBEBEB"/>
                </a:solidFill>
                <a:latin typeface="Gothic Uralic"/>
                <a:cs typeface="Gothic Uralic"/>
              </a:rPr>
              <a:t>R</a:t>
            </a:r>
            <a:r>
              <a:rPr sz="4800" b="0" spc="30" dirty="0">
                <a:solidFill>
                  <a:srgbClr val="EBEBEB"/>
                </a:solidFill>
                <a:latin typeface="Gothic Uralic"/>
                <a:cs typeface="Gothic Uralic"/>
              </a:rPr>
              <a:t>e</a:t>
            </a:r>
            <a:r>
              <a:rPr sz="4800" b="0" spc="-5" dirty="0">
                <a:solidFill>
                  <a:srgbClr val="EBEBEB"/>
                </a:solidFill>
                <a:latin typeface="Gothic Uralic"/>
                <a:cs typeface="Gothic Uralic"/>
              </a:rPr>
              <a:t>su</a:t>
            </a:r>
            <a:r>
              <a:rPr sz="4800" b="0" spc="95" dirty="0">
                <a:solidFill>
                  <a:srgbClr val="EBEBEB"/>
                </a:solidFill>
                <a:latin typeface="Gothic Uralic"/>
                <a:cs typeface="Gothic Uralic"/>
              </a:rPr>
              <a:t>l</a:t>
            </a:r>
            <a:r>
              <a:rPr sz="4800" b="0" spc="-55" dirty="0">
                <a:solidFill>
                  <a:srgbClr val="EBEBEB"/>
                </a:solidFill>
                <a:latin typeface="Gothic Uralic"/>
                <a:cs typeface="Gothic Uralic"/>
              </a:rPr>
              <a:t>t</a:t>
            </a:r>
            <a:r>
              <a:rPr sz="4800" b="0" dirty="0">
                <a:solidFill>
                  <a:srgbClr val="EBEBEB"/>
                </a:solidFill>
                <a:latin typeface="Gothic Uralic"/>
                <a:cs typeface="Gothic Uralic"/>
              </a:rPr>
              <a:t>s</a:t>
            </a:r>
            <a:endParaRPr sz="4800">
              <a:latin typeface="Gothic Uralic"/>
              <a:cs typeface="Gothic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15</a:t>
            </a:r>
            <a:endParaRPr sz="2750">
              <a:latin typeface="Gothic Uralic"/>
              <a:cs typeface="Gothic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1075" y="1828800"/>
            <a:ext cx="10372725" cy="3486150"/>
            <a:chOff x="981075" y="1828800"/>
            <a:chExt cx="10372725" cy="3486150"/>
          </a:xfrm>
        </p:grpSpPr>
        <p:sp>
          <p:nvSpPr>
            <p:cNvPr id="6" name="object 6"/>
            <p:cNvSpPr/>
            <p:nvPr/>
          </p:nvSpPr>
          <p:spPr>
            <a:xfrm>
              <a:off x="981075" y="2114550"/>
              <a:ext cx="3190875" cy="3200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6250" y="1828800"/>
              <a:ext cx="7067550" cy="1238250"/>
            </a:xfrm>
            <a:custGeom>
              <a:avLst/>
              <a:gdLst/>
              <a:ahLst/>
              <a:cxnLst/>
              <a:rect l="l" t="t" r="r" b="b"/>
              <a:pathLst>
                <a:path w="7067550" h="1238250">
                  <a:moveTo>
                    <a:pt x="6943725" y="0"/>
                  </a:moveTo>
                  <a:lnTo>
                    <a:pt x="123825" y="0"/>
                  </a:lnTo>
                  <a:lnTo>
                    <a:pt x="75652" y="9739"/>
                  </a:lnTo>
                  <a:lnTo>
                    <a:pt x="36290" y="36290"/>
                  </a:lnTo>
                  <a:lnTo>
                    <a:pt x="9739" y="75652"/>
                  </a:lnTo>
                  <a:lnTo>
                    <a:pt x="0" y="123825"/>
                  </a:lnTo>
                  <a:lnTo>
                    <a:pt x="0" y="1114425"/>
                  </a:lnTo>
                  <a:lnTo>
                    <a:pt x="9739" y="1162597"/>
                  </a:lnTo>
                  <a:lnTo>
                    <a:pt x="36290" y="1201959"/>
                  </a:lnTo>
                  <a:lnTo>
                    <a:pt x="75652" y="1228510"/>
                  </a:lnTo>
                  <a:lnTo>
                    <a:pt x="123825" y="1238250"/>
                  </a:lnTo>
                  <a:lnTo>
                    <a:pt x="6943725" y="1238250"/>
                  </a:lnTo>
                  <a:lnTo>
                    <a:pt x="6991897" y="1228510"/>
                  </a:lnTo>
                  <a:lnTo>
                    <a:pt x="7031259" y="1201959"/>
                  </a:lnTo>
                  <a:lnTo>
                    <a:pt x="7057810" y="1162597"/>
                  </a:lnTo>
                  <a:lnTo>
                    <a:pt x="7067550" y="1114425"/>
                  </a:lnTo>
                  <a:lnTo>
                    <a:pt x="7067550" y="123825"/>
                  </a:lnTo>
                  <a:lnTo>
                    <a:pt x="7057810" y="75652"/>
                  </a:lnTo>
                  <a:lnTo>
                    <a:pt x="7031259" y="36290"/>
                  </a:lnTo>
                  <a:lnTo>
                    <a:pt x="6991897" y="9739"/>
                  </a:lnTo>
                  <a:lnTo>
                    <a:pt x="6943725" y="0"/>
                  </a:lnTo>
                  <a:close/>
                </a:path>
              </a:pathLst>
            </a:custGeom>
            <a:solidFill>
              <a:srgbClr val="E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648200" y="2095500"/>
            <a:ext cx="704850" cy="704850"/>
            <a:chOff x="4648200" y="2095500"/>
            <a:chExt cx="704850" cy="704850"/>
          </a:xfrm>
        </p:grpSpPr>
        <p:sp>
          <p:nvSpPr>
            <p:cNvPr id="9" name="object 9"/>
            <p:cNvSpPr/>
            <p:nvPr/>
          </p:nvSpPr>
          <p:spPr>
            <a:xfrm>
              <a:off x="4760430" y="2207920"/>
              <a:ext cx="480695" cy="480059"/>
            </a:xfrm>
            <a:custGeom>
              <a:avLst/>
              <a:gdLst/>
              <a:ahLst/>
              <a:cxnLst/>
              <a:rect l="l" t="t" r="r" b="b"/>
              <a:pathLst>
                <a:path w="480695" h="480060">
                  <a:moveTo>
                    <a:pt x="480695" y="438137"/>
                  </a:moveTo>
                  <a:lnTo>
                    <a:pt x="42418" y="438137"/>
                  </a:lnTo>
                  <a:lnTo>
                    <a:pt x="42418" y="0"/>
                  </a:lnTo>
                  <a:lnTo>
                    <a:pt x="0" y="0"/>
                  </a:lnTo>
                  <a:lnTo>
                    <a:pt x="0" y="438137"/>
                  </a:lnTo>
                  <a:lnTo>
                    <a:pt x="0" y="480047"/>
                  </a:lnTo>
                  <a:lnTo>
                    <a:pt x="480695" y="480047"/>
                  </a:lnTo>
                  <a:lnTo>
                    <a:pt x="480695" y="438137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60433" y="2207729"/>
              <a:ext cx="480695" cy="480695"/>
            </a:xfrm>
            <a:custGeom>
              <a:avLst/>
              <a:gdLst/>
              <a:ahLst/>
              <a:cxnLst/>
              <a:rect l="l" t="t" r="r" b="b"/>
              <a:pathLst>
                <a:path w="480695" h="480694">
                  <a:moveTo>
                    <a:pt x="42414" y="0"/>
                  </a:moveTo>
                  <a:lnTo>
                    <a:pt x="0" y="0"/>
                  </a:lnTo>
                  <a:lnTo>
                    <a:pt x="0" y="480674"/>
                  </a:lnTo>
                  <a:lnTo>
                    <a:pt x="480698" y="480674"/>
                  </a:lnTo>
                  <a:lnTo>
                    <a:pt x="480698" y="438261"/>
                  </a:lnTo>
                  <a:lnTo>
                    <a:pt x="42414" y="438261"/>
                  </a:lnTo>
                  <a:lnTo>
                    <a:pt x="42414" y="0"/>
                  </a:lnTo>
                  <a:close/>
                </a:path>
              </a:pathLst>
            </a:custGeom>
            <a:ln w="7068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5263" y="2356172"/>
              <a:ext cx="78105" cy="247650"/>
            </a:xfrm>
            <a:custGeom>
              <a:avLst/>
              <a:gdLst/>
              <a:ahLst/>
              <a:cxnLst/>
              <a:rect l="l" t="t" r="r" b="b"/>
              <a:pathLst>
                <a:path w="78104" h="247650">
                  <a:moveTo>
                    <a:pt x="77760" y="0"/>
                  </a:moveTo>
                  <a:lnTo>
                    <a:pt x="0" y="0"/>
                  </a:lnTo>
                  <a:lnTo>
                    <a:pt x="0" y="247405"/>
                  </a:lnTo>
                  <a:lnTo>
                    <a:pt x="77760" y="247405"/>
                  </a:lnTo>
                  <a:lnTo>
                    <a:pt x="7776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45263" y="2356172"/>
              <a:ext cx="78105" cy="247650"/>
            </a:xfrm>
            <a:custGeom>
              <a:avLst/>
              <a:gdLst/>
              <a:ahLst/>
              <a:cxnLst/>
              <a:rect l="l" t="t" r="r" b="b"/>
              <a:pathLst>
                <a:path w="78104" h="247650">
                  <a:moveTo>
                    <a:pt x="0" y="247405"/>
                  </a:moveTo>
                  <a:lnTo>
                    <a:pt x="77760" y="247405"/>
                  </a:lnTo>
                  <a:lnTo>
                    <a:pt x="77760" y="0"/>
                  </a:lnTo>
                  <a:lnTo>
                    <a:pt x="0" y="0"/>
                  </a:lnTo>
                  <a:lnTo>
                    <a:pt x="0" y="247405"/>
                  </a:lnTo>
                  <a:close/>
                </a:path>
              </a:pathLst>
            </a:custGeom>
            <a:ln w="7069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51299" y="2207729"/>
              <a:ext cx="78105" cy="396240"/>
            </a:xfrm>
            <a:custGeom>
              <a:avLst/>
              <a:gdLst/>
              <a:ahLst/>
              <a:cxnLst/>
              <a:rect l="l" t="t" r="r" b="b"/>
              <a:pathLst>
                <a:path w="78104" h="396239">
                  <a:moveTo>
                    <a:pt x="77760" y="0"/>
                  </a:moveTo>
                  <a:lnTo>
                    <a:pt x="0" y="0"/>
                  </a:lnTo>
                  <a:lnTo>
                    <a:pt x="0" y="395849"/>
                  </a:lnTo>
                  <a:lnTo>
                    <a:pt x="77760" y="395849"/>
                  </a:lnTo>
                  <a:lnTo>
                    <a:pt x="7776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1299" y="2207729"/>
              <a:ext cx="78105" cy="396240"/>
            </a:xfrm>
            <a:custGeom>
              <a:avLst/>
              <a:gdLst/>
              <a:ahLst/>
              <a:cxnLst/>
              <a:rect l="l" t="t" r="r" b="b"/>
              <a:pathLst>
                <a:path w="78104" h="396239">
                  <a:moveTo>
                    <a:pt x="0" y="395849"/>
                  </a:moveTo>
                  <a:lnTo>
                    <a:pt x="77760" y="395849"/>
                  </a:lnTo>
                  <a:lnTo>
                    <a:pt x="77760" y="0"/>
                  </a:lnTo>
                  <a:lnTo>
                    <a:pt x="0" y="0"/>
                  </a:lnTo>
                  <a:lnTo>
                    <a:pt x="0" y="395849"/>
                  </a:lnTo>
                  <a:close/>
                </a:path>
              </a:pathLst>
            </a:custGeom>
            <a:ln w="7069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57336" y="2356172"/>
              <a:ext cx="78105" cy="247650"/>
            </a:xfrm>
            <a:custGeom>
              <a:avLst/>
              <a:gdLst/>
              <a:ahLst/>
              <a:cxnLst/>
              <a:rect l="l" t="t" r="r" b="b"/>
              <a:pathLst>
                <a:path w="78104" h="247650">
                  <a:moveTo>
                    <a:pt x="77760" y="0"/>
                  </a:moveTo>
                  <a:lnTo>
                    <a:pt x="0" y="0"/>
                  </a:lnTo>
                  <a:lnTo>
                    <a:pt x="0" y="247405"/>
                  </a:lnTo>
                  <a:lnTo>
                    <a:pt x="77760" y="247405"/>
                  </a:lnTo>
                  <a:lnTo>
                    <a:pt x="7776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57336" y="2356172"/>
              <a:ext cx="78105" cy="247650"/>
            </a:xfrm>
            <a:custGeom>
              <a:avLst/>
              <a:gdLst/>
              <a:ahLst/>
              <a:cxnLst/>
              <a:rect l="l" t="t" r="r" b="b"/>
              <a:pathLst>
                <a:path w="78104" h="247650">
                  <a:moveTo>
                    <a:pt x="0" y="247405"/>
                  </a:moveTo>
                  <a:lnTo>
                    <a:pt x="77760" y="247405"/>
                  </a:lnTo>
                  <a:lnTo>
                    <a:pt x="77760" y="0"/>
                  </a:lnTo>
                  <a:lnTo>
                    <a:pt x="0" y="0"/>
                  </a:lnTo>
                  <a:lnTo>
                    <a:pt x="0" y="247405"/>
                  </a:lnTo>
                  <a:close/>
                </a:path>
              </a:pathLst>
            </a:custGeom>
            <a:ln w="7069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63372" y="2476341"/>
              <a:ext cx="78105" cy="127635"/>
            </a:xfrm>
            <a:custGeom>
              <a:avLst/>
              <a:gdLst/>
              <a:ahLst/>
              <a:cxnLst/>
              <a:rect l="l" t="t" r="r" b="b"/>
              <a:pathLst>
                <a:path w="78104" h="127635">
                  <a:moveTo>
                    <a:pt x="77760" y="0"/>
                  </a:moveTo>
                  <a:lnTo>
                    <a:pt x="0" y="0"/>
                  </a:lnTo>
                  <a:lnTo>
                    <a:pt x="0" y="127237"/>
                  </a:lnTo>
                  <a:lnTo>
                    <a:pt x="77760" y="127237"/>
                  </a:lnTo>
                  <a:lnTo>
                    <a:pt x="7776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63372" y="2476341"/>
              <a:ext cx="78105" cy="127635"/>
            </a:xfrm>
            <a:custGeom>
              <a:avLst/>
              <a:gdLst/>
              <a:ahLst/>
              <a:cxnLst/>
              <a:rect l="l" t="t" r="r" b="b"/>
              <a:pathLst>
                <a:path w="78104" h="127635">
                  <a:moveTo>
                    <a:pt x="0" y="127237"/>
                  </a:moveTo>
                  <a:lnTo>
                    <a:pt x="77760" y="127237"/>
                  </a:lnTo>
                  <a:lnTo>
                    <a:pt x="77760" y="0"/>
                  </a:lnTo>
                  <a:lnTo>
                    <a:pt x="0" y="0"/>
                  </a:lnTo>
                  <a:lnTo>
                    <a:pt x="0" y="127237"/>
                  </a:lnTo>
                  <a:close/>
                </a:path>
              </a:pathLst>
            </a:custGeom>
            <a:ln w="7069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57725" y="21050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685800"/>
                  </a:moveTo>
                  <a:lnTo>
                    <a:pt x="685800" y="6858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843904" y="2239581"/>
            <a:ext cx="480949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10" dirty="0">
                <a:solidFill>
                  <a:srgbClr val="FFFFFF"/>
                </a:solidFill>
                <a:latin typeface="Gothic Uralic"/>
                <a:cs typeface="Gothic Uralic"/>
              </a:rPr>
              <a:t>Exploratory </a:t>
            </a:r>
            <a:r>
              <a:rPr sz="2450" spc="5" dirty="0">
                <a:solidFill>
                  <a:srgbClr val="FFFFFF"/>
                </a:solidFill>
                <a:latin typeface="Gothic Uralic"/>
                <a:cs typeface="Gothic Uralic"/>
              </a:rPr>
              <a:t>data </a:t>
            </a:r>
            <a:r>
              <a:rPr sz="2450" spc="10" dirty="0">
                <a:solidFill>
                  <a:srgbClr val="FFFFFF"/>
                </a:solidFill>
                <a:latin typeface="Gothic Uralic"/>
                <a:cs typeface="Gothic Uralic"/>
              </a:rPr>
              <a:t>analysis</a:t>
            </a:r>
            <a:r>
              <a:rPr sz="2450" spc="2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Gothic Uralic"/>
                <a:cs typeface="Gothic Uralic"/>
              </a:rPr>
              <a:t>results</a:t>
            </a:r>
            <a:endParaRPr sz="2450">
              <a:latin typeface="Gothic Uralic"/>
              <a:cs typeface="Gothic Ural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86250" y="3381375"/>
            <a:ext cx="7067550" cy="1238250"/>
            <a:chOff x="4286250" y="3381375"/>
            <a:chExt cx="7067550" cy="1238250"/>
          </a:xfrm>
        </p:grpSpPr>
        <p:sp>
          <p:nvSpPr>
            <p:cNvPr id="22" name="object 22"/>
            <p:cNvSpPr/>
            <p:nvPr/>
          </p:nvSpPr>
          <p:spPr>
            <a:xfrm>
              <a:off x="4286250" y="3381375"/>
              <a:ext cx="7067550" cy="1238250"/>
            </a:xfrm>
            <a:custGeom>
              <a:avLst/>
              <a:gdLst/>
              <a:ahLst/>
              <a:cxnLst/>
              <a:rect l="l" t="t" r="r" b="b"/>
              <a:pathLst>
                <a:path w="7067550" h="1238250">
                  <a:moveTo>
                    <a:pt x="6943725" y="0"/>
                  </a:moveTo>
                  <a:lnTo>
                    <a:pt x="123825" y="0"/>
                  </a:lnTo>
                  <a:lnTo>
                    <a:pt x="75652" y="9739"/>
                  </a:lnTo>
                  <a:lnTo>
                    <a:pt x="36290" y="36290"/>
                  </a:lnTo>
                  <a:lnTo>
                    <a:pt x="9739" y="75652"/>
                  </a:lnTo>
                  <a:lnTo>
                    <a:pt x="0" y="123825"/>
                  </a:lnTo>
                  <a:lnTo>
                    <a:pt x="0" y="1114425"/>
                  </a:lnTo>
                  <a:lnTo>
                    <a:pt x="9739" y="1162597"/>
                  </a:lnTo>
                  <a:lnTo>
                    <a:pt x="36290" y="1201959"/>
                  </a:lnTo>
                  <a:lnTo>
                    <a:pt x="75652" y="1228510"/>
                  </a:lnTo>
                  <a:lnTo>
                    <a:pt x="123825" y="1238250"/>
                  </a:lnTo>
                  <a:lnTo>
                    <a:pt x="6943725" y="1238250"/>
                  </a:lnTo>
                  <a:lnTo>
                    <a:pt x="6991897" y="1228510"/>
                  </a:lnTo>
                  <a:lnTo>
                    <a:pt x="7031259" y="1201959"/>
                  </a:lnTo>
                  <a:lnTo>
                    <a:pt x="7057810" y="1162597"/>
                  </a:lnTo>
                  <a:lnTo>
                    <a:pt x="7067550" y="1114425"/>
                  </a:lnTo>
                  <a:lnTo>
                    <a:pt x="7067550" y="123825"/>
                  </a:lnTo>
                  <a:lnTo>
                    <a:pt x="7057810" y="75652"/>
                  </a:lnTo>
                  <a:lnTo>
                    <a:pt x="7031259" y="36290"/>
                  </a:lnTo>
                  <a:lnTo>
                    <a:pt x="6991897" y="9739"/>
                  </a:lnTo>
                  <a:lnTo>
                    <a:pt x="6943725" y="0"/>
                  </a:lnTo>
                  <a:close/>
                </a:path>
              </a:pathLst>
            </a:custGeom>
            <a:solidFill>
              <a:srgbClr val="E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18017" y="3760304"/>
              <a:ext cx="523240" cy="396240"/>
            </a:xfrm>
            <a:custGeom>
              <a:avLst/>
              <a:gdLst/>
              <a:ahLst/>
              <a:cxnLst/>
              <a:rect l="l" t="t" r="r" b="b"/>
              <a:pathLst>
                <a:path w="523239" h="396239">
                  <a:moveTo>
                    <a:pt x="522803" y="0"/>
                  </a:moveTo>
                  <a:lnTo>
                    <a:pt x="28276" y="0"/>
                  </a:lnTo>
                  <a:lnTo>
                    <a:pt x="0" y="28274"/>
                  </a:lnTo>
                  <a:lnTo>
                    <a:pt x="0" y="367574"/>
                  </a:lnTo>
                  <a:lnTo>
                    <a:pt x="28276" y="395849"/>
                  </a:lnTo>
                  <a:lnTo>
                    <a:pt x="126953" y="395849"/>
                  </a:lnTo>
                  <a:lnTo>
                    <a:pt x="169365" y="353437"/>
                  </a:lnTo>
                  <a:lnTo>
                    <a:pt x="42416" y="353437"/>
                  </a:lnTo>
                  <a:lnTo>
                    <a:pt x="42416" y="42412"/>
                  </a:lnTo>
                  <a:lnTo>
                    <a:pt x="480390" y="42412"/>
                  </a:lnTo>
                  <a:lnTo>
                    <a:pt x="522803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18017" y="3760304"/>
              <a:ext cx="523240" cy="396240"/>
            </a:xfrm>
            <a:custGeom>
              <a:avLst/>
              <a:gdLst/>
              <a:ahLst/>
              <a:cxnLst/>
              <a:rect l="l" t="t" r="r" b="b"/>
              <a:pathLst>
                <a:path w="523239" h="396239">
                  <a:moveTo>
                    <a:pt x="169365" y="353437"/>
                  </a:moveTo>
                  <a:lnTo>
                    <a:pt x="42416" y="353437"/>
                  </a:lnTo>
                  <a:lnTo>
                    <a:pt x="42416" y="42412"/>
                  </a:lnTo>
                  <a:lnTo>
                    <a:pt x="480390" y="42412"/>
                  </a:lnTo>
                </a:path>
                <a:path w="523239" h="396239">
                  <a:moveTo>
                    <a:pt x="522803" y="0"/>
                  </a:moveTo>
                  <a:lnTo>
                    <a:pt x="28276" y="0"/>
                  </a:lnTo>
                  <a:lnTo>
                    <a:pt x="0" y="28274"/>
                  </a:lnTo>
                  <a:lnTo>
                    <a:pt x="0" y="367574"/>
                  </a:lnTo>
                  <a:lnTo>
                    <a:pt x="2231" y="378553"/>
                  </a:lnTo>
                  <a:lnTo>
                    <a:pt x="8306" y="387543"/>
                  </a:lnTo>
                  <a:lnTo>
                    <a:pt x="17297" y="393618"/>
                  </a:lnTo>
                  <a:lnTo>
                    <a:pt x="28276" y="395849"/>
                  </a:lnTo>
                  <a:lnTo>
                    <a:pt x="126953" y="395849"/>
                  </a:lnTo>
                </a:path>
              </a:pathLst>
            </a:custGeom>
            <a:ln w="7068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57725" y="365760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685800"/>
                  </a:moveTo>
                  <a:lnTo>
                    <a:pt x="685800" y="6858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43904" y="3605529"/>
            <a:ext cx="4488815" cy="7854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dirty="0">
                <a:solidFill>
                  <a:srgbClr val="FFFFFF"/>
                </a:solidFill>
                <a:latin typeface="Gothic Uralic"/>
                <a:cs typeface="Gothic Uralic"/>
              </a:rPr>
              <a:t>Interactive </a:t>
            </a:r>
            <a:r>
              <a:rPr sz="2450" spc="-5" dirty="0">
                <a:solidFill>
                  <a:srgbClr val="FFFFFF"/>
                </a:solidFill>
                <a:latin typeface="Gothic Uralic"/>
                <a:cs typeface="Gothic Uralic"/>
              </a:rPr>
              <a:t>analytics </a:t>
            </a:r>
            <a:r>
              <a:rPr sz="2450" dirty="0">
                <a:solidFill>
                  <a:srgbClr val="FFFFFF"/>
                </a:solidFill>
                <a:latin typeface="Gothic Uralic"/>
                <a:cs typeface="Gothic Uralic"/>
              </a:rPr>
              <a:t>demo</a:t>
            </a:r>
            <a:r>
              <a:rPr sz="2450" spc="-1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endParaRPr sz="24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450" spc="-5" dirty="0">
                <a:solidFill>
                  <a:srgbClr val="FFFFFF"/>
                </a:solidFill>
                <a:latin typeface="Gothic Uralic"/>
                <a:cs typeface="Gothic Uralic"/>
              </a:rPr>
              <a:t>screenshots</a:t>
            </a:r>
            <a:endParaRPr sz="2450">
              <a:latin typeface="Gothic Uralic"/>
              <a:cs typeface="Gothic Ural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286250" y="4933950"/>
            <a:ext cx="7067550" cy="1238250"/>
            <a:chOff x="4286250" y="4933950"/>
            <a:chExt cx="7067550" cy="1238250"/>
          </a:xfrm>
        </p:grpSpPr>
        <p:sp>
          <p:nvSpPr>
            <p:cNvPr id="28" name="object 28"/>
            <p:cNvSpPr/>
            <p:nvPr/>
          </p:nvSpPr>
          <p:spPr>
            <a:xfrm>
              <a:off x="4286250" y="4933950"/>
              <a:ext cx="7067550" cy="1238250"/>
            </a:xfrm>
            <a:custGeom>
              <a:avLst/>
              <a:gdLst/>
              <a:ahLst/>
              <a:cxnLst/>
              <a:rect l="l" t="t" r="r" b="b"/>
              <a:pathLst>
                <a:path w="7067550" h="1238250">
                  <a:moveTo>
                    <a:pt x="6943725" y="0"/>
                  </a:moveTo>
                  <a:lnTo>
                    <a:pt x="123825" y="0"/>
                  </a:lnTo>
                  <a:lnTo>
                    <a:pt x="75652" y="9739"/>
                  </a:lnTo>
                  <a:lnTo>
                    <a:pt x="36290" y="36290"/>
                  </a:lnTo>
                  <a:lnTo>
                    <a:pt x="9739" y="75652"/>
                  </a:lnTo>
                  <a:lnTo>
                    <a:pt x="0" y="123825"/>
                  </a:lnTo>
                  <a:lnTo>
                    <a:pt x="0" y="1114425"/>
                  </a:lnTo>
                  <a:lnTo>
                    <a:pt x="9739" y="1162624"/>
                  </a:lnTo>
                  <a:lnTo>
                    <a:pt x="36290" y="1201983"/>
                  </a:lnTo>
                  <a:lnTo>
                    <a:pt x="75652" y="1228519"/>
                  </a:lnTo>
                  <a:lnTo>
                    <a:pt x="123825" y="1238250"/>
                  </a:lnTo>
                  <a:lnTo>
                    <a:pt x="6943725" y="1238250"/>
                  </a:lnTo>
                  <a:lnTo>
                    <a:pt x="6991897" y="1228519"/>
                  </a:lnTo>
                  <a:lnTo>
                    <a:pt x="7031259" y="1201983"/>
                  </a:lnTo>
                  <a:lnTo>
                    <a:pt x="7057810" y="1162624"/>
                  </a:lnTo>
                  <a:lnTo>
                    <a:pt x="7067550" y="1114425"/>
                  </a:lnTo>
                  <a:lnTo>
                    <a:pt x="7067550" y="123825"/>
                  </a:lnTo>
                  <a:lnTo>
                    <a:pt x="7057810" y="75652"/>
                  </a:lnTo>
                  <a:lnTo>
                    <a:pt x="7031259" y="36290"/>
                  </a:lnTo>
                  <a:lnTo>
                    <a:pt x="6991897" y="9739"/>
                  </a:lnTo>
                  <a:lnTo>
                    <a:pt x="6943725" y="0"/>
                  </a:lnTo>
                  <a:close/>
                </a:path>
              </a:pathLst>
            </a:custGeom>
            <a:solidFill>
              <a:srgbClr val="E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60433" y="5312879"/>
              <a:ext cx="42545" cy="480695"/>
            </a:xfrm>
            <a:custGeom>
              <a:avLst/>
              <a:gdLst/>
              <a:ahLst/>
              <a:cxnLst/>
              <a:rect l="l" t="t" r="r" b="b"/>
              <a:pathLst>
                <a:path w="42545" h="480695">
                  <a:moveTo>
                    <a:pt x="42414" y="0"/>
                  </a:moveTo>
                  <a:lnTo>
                    <a:pt x="0" y="0"/>
                  </a:lnTo>
                  <a:lnTo>
                    <a:pt x="0" y="480386"/>
                  </a:lnTo>
                  <a:lnTo>
                    <a:pt x="42414" y="437971"/>
                  </a:lnTo>
                  <a:lnTo>
                    <a:pt x="42414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60433" y="5312879"/>
              <a:ext cx="42545" cy="480695"/>
            </a:xfrm>
            <a:custGeom>
              <a:avLst/>
              <a:gdLst/>
              <a:ahLst/>
              <a:cxnLst/>
              <a:rect l="l" t="t" r="r" b="b"/>
              <a:pathLst>
                <a:path w="42545" h="480695">
                  <a:moveTo>
                    <a:pt x="42414" y="0"/>
                  </a:moveTo>
                  <a:lnTo>
                    <a:pt x="0" y="0"/>
                  </a:lnTo>
                  <a:lnTo>
                    <a:pt x="0" y="480386"/>
                  </a:lnTo>
                </a:path>
                <a:path w="42545" h="480695">
                  <a:moveTo>
                    <a:pt x="42414" y="437971"/>
                  </a:moveTo>
                  <a:lnTo>
                    <a:pt x="42414" y="0"/>
                  </a:lnTo>
                </a:path>
              </a:pathLst>
            </a:custGeom>
            <a:ln w="7068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26883" y="5512924"/>
              <a:ext cx="174456" cy="1647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57725" y="521017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685800"/>
                  </a:moveTo>
                  <a:lnTo>
                    <a:pt x="685800" y="68580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843904" y="5351145"/>
            <a:ext cx="379031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10" dirty="0">
                <a:solidFill>
                  <a:srgbClr val="FFFFFF"/>
                </a:solidFill>
                <a:latin typeface="Gothic Uralic"/>
                <a:cs typeface="Gothic Uralic"/>
              </a:rPr>
              <a:t>Predictive analysis</a:t>
            </a:r>
            <a:r>
              <a:rPr sz="2450" spc="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Gothic Uralic"/>
                <a:cs typeface="Gothic Uralic"/>
              </a:rPr>
              <a:t>results</a:t>
            </a:r>
            <a:endParaRPr sz="24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5708" y="2978149"/>
            <a:ext cx="3321685" cy="1377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4400" spc="25" dirty="0">
                <a:solidFill>
                  <a:srgbClr val="EBEBEB"/>
                </a:solidFill>
                <a:latin typeface="Gothic Uralic"/>
                <a:cs typeface="Gothic Uralic"/>
              </a:rPr>
              <a:t>EDA </a:t>
            </a:r>
            <a:r>
              <a:rPr sz="4400" spc="-5" dirty="0">
                <a:solidFill>
                  <a:srgbClr val="EBEBEB"/>
                </a:solidFill>
                <a:latin typeface="Gothic Uralic"/>
                <a:cs typeface="Gothic Uralic"/>
              </a:rPr>
              <a:t>with  </a:t>
            </a:r>
            <a:r>
              <a:rPr sz="4400" spc="-15" dirty="0">
                <a:solidFill>
                  <a:srgbClr val="EBEBEB"/>
                </a:solidFill>
                <a:latin typeface="Gothic Uralic"/>
                <a:cs typeface="Gothic Uralic"/>
              </a:rPr>
              <a:t>V</a:t>
            </a:r>
            <a:r>
              <a:rPr sz="4400" spc="-6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4400" spc="5" dirty="0">
                <a:solidFill>
                  <a:srgbClr val="EBEBEB"/>
                </a:solidFill>
                <a:latin typeface="Gothic Uralic"/>
                <a:cs typeface="Gothic Uralic"/>
              </a:rPr>
              <a:t>s</a:t>
            </a:r>
            <a:r>
              <a:rPr sz="4400" spc="25" dirty="0">
                <a:solidFill>
                  <a:srgbClr val="EBEBEB"/>
                </a:solidFill>
                <a:latin typeface="Gothic Uralic"/>
                <a:cs typeface="Gothic Uralic"/>
              </a:rPr>
              <a:t>u</a:t>
            </a:r>
            <a:r>
              <a:rPr sz="4400" spc="-5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4400" spc="10" dirty="0">
                <a:solidFill>
                  <a:srgbClr val="EBEBEB"/>
                </a:solidFill>
                <a:latin typeface="Gothic Uralic"/>
                <a:cs typeface="Gothic Uralic"/>
              </a:rPr>
              <a:t>l</a:t>
            </a:r>
            <a:r>
              <a:rPr sz="4400" spc="-6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4400" spc="10" dirty="0">
                <a:solidFill>
                  <a:srgbClr val="EBEBEB"/>
                </a:solidFill>
                <a:latin typeface="Gothic Uralic"/>
                <a:cs typeface="Gothic Uralic"/>
              </a:rPr>
              <a:t>z</a:t>
            </a:r>
            <a:r>
              <a:rPr sz="4400" spc="-10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4400" spc="75" dirty="0">
                <a:solidFill>
                  <a:srgbClr val="EBEBEB"/>
                </a:solidFill>
                <a:latin typeface="Gothic Uralic"/>
                <a:cs typeface="Gothic Uralic"/>
              </a:rPr>
              <a:t>t</a:t>
            </a:r>
            <a:r>
              <a:rPr sz="4400" spc="-6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4400" spc="35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sz="4400" spc="15" dirty="0">
                <a:solidFill>
                  <a:srgbClr val="EBEBEB"/>
                </a:solidFill>
                <a:latin typeface="Gothic Uralic"/>
                <a:cs typeface="Gothic Uralic"/>
              </a:rPr>
              <a:t>n</a:t>
            </a:r>
            <a:endParaRPr sz="4400">
              <a:latin typeface="Gothic Uralic"/>
              <a:cs typeface="Gothic Ural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168380" cy="6858000"/>
            <a:chOff x="0" y="0"/>
            <a:chExt cx="11168380" cy="6858000"/>
          </a:xfrm>
        </p:grpSpPr>
        <p:sp>
          <p:nvSpPr>
            <p:cNvPr id="4" name="object 4"/>
            <p:cNvSpPr/>
            <p:nvPr/>
          </p:nvSpPr>
          <p:spPr>
            <a:xfrm>
              <a:off x="74104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7762874" cy="6857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16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86900" y="6657975"/>
            <a:ext cx="2705100" cy="200025"/>
          </a:xfrm>
          <a:custGeom>
            <a:avLst/>
            <a:gdLst/>
            <a:ahLst/>
            <a:cxnLst/>
            <a:rect l="l" t="t" r="r" b="b"/>
            <a:pathLst>
              <a:path w="2705100" h="200025">
                <a:moveTo>
                  <a:pt x="2705100" y="0"/>
                </a:moveTo>
                <a:lnTo>
                  <a:pt x="0" y="0"/>
                </a:lnTo>
                <a:lnTo>
                  <a:pt x="0" y="200025"/>
                </a:lnTo>
                <a:lnTo>
                  <a:pt x="2705100" y="200025"/>
                </a:lnTo>
                <a:lnTo>
                  <a:pt x="2705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14789" y="6699884"/>
            <a:ext cx="2499360" cy="128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4"/>
              </a:rPr>
              <a:t>This </a:t>
            </a:r>
            <a:r>
              <a:rPr sz="65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4"/>
              </a:rPr>
              <a:t>Photo</a:t>
            </a:r>
            <a:r>
              <a:rPr sz="650" spc="15" dirty="0">
                <a:solidFill>
                  <a:srgbClr val="FFFFFF"/>
                </a:solidFill>
                <a:latin typeface="Gothic Uralic"/>
                <a:cs typeface="Gothic Uralic"/>
                <a:hlinkClick r:id="rId4"/>
              </a:rPr>
              <a:t> </a:t>
            </a:r>
            <a:r>
              <a:rPr sz="650" spc="5" dirty="0">
                <a:solidFill>
                  <a:srgbClr val="FFFFFF"/>
                </a:solidFill>
                <a:latin typeface="Gothic Uralic"/>
                <a:cs typeface="Gothic Uralic"/>
              </a:rPr>
              <a:t>by </a:t>
            </a:r>
            <a:r>
              <a:rPr sz="650" spc="20" dirty="0">
                <a:solidFill>
                  <a:srgbClr val="FFFFFF"/>
                </a:solidFill>
                <a:latin typeface="Gothic Uralic"/>
                <a:cs typeface="Gothic Uralic"/>
              </a:rPr>
              <a:t>Unknow </a:t>
            </a:r>
            <a:r>
              <a:rPr sz="650" spc="15" dirty="0">
                <a:solidFill>
                  <a:srgbClr val="FFFFFF"/>
                </a:solidFill>
                <a:latin typeface="Gothic Uralic"/>
                <a:cs typeface="Gothic Uralic"/>
              </a:rPr>
              <a:t>n </a:t>
            </a:r>
            <a:r>
              <a:rPr sz="650" spc="10" dirty="0">
                <a:solidFill>
                  <a:srgbClr val="FFFFFF"/>
                </a:solidFill>
                <a:latin typeface="Gothic Uralic"/>
                <a:cs typeface="Gothic Uralic"/>
              </a:rPr>
              <a:t>author is </a:t>
            </a:r>
            <a:r>
              <a:rPr sz="650" spc="15" dirty="0">
                <a:solidFill>
                  <a:srgbClr val="FFFFFF"/>
                </a:solidFill>
                <a:latin typeface="Gothic Uralic"/>
                <a:cs typeface="Gothic Uralic"/>
              </a:rPr>
              <a:t>licensed </a:t>
            </a:r>
            <a:r>
              <a:rPr sz="650" spc="-5" dirty="0">
                <a:solidFill>
                  <a:srgbClr val="FFFFFF"/>
                </a:solidFill>
                <a:latin typeface="Gothic Uralic"/>
                <a:cs typeface="Gothic Uralic"/>
              </a:rPr>
              <a:t>under </a:t>
            </a:r>
            <a:r>
              <a:rPr sz="6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5"/>
              </a:rPr>
              <a:t>CC</a:t>
            </a:r>
            <a:r>
              <a:rPr sz="650" u="sng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5"/>
              </a:rPr>
              <a:t> </a:t>
            </a:r>
            <a:r>
              <a:rPr sz="65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5"/>
              </a:rPr>
              <a:t>BY-SA</a:t>
            </a:r>
            <a:r>
              <a:rPr sz="650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6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4733925"/>
            </a:xfrm>
            <a:custGeom>
              <a:avLst/>
              <a:gdLst/>
              <a:ahLst/>
              <a:cxnLst/>
              <a:rect l="l" t="t" r="r" b="b"/>
              <a:pathLst>
                <a:path w="12192000" h="4733925">
                  <a:moveTo>
                    <a:pt x="12192000" y="0"/>
                  </a:moveTo>
                  <a:lnTo>
                    <a:pt x="0" y="0"/>
                  </a:lnTo>
                  <a:lnTo>
                    <a:pt x="0" y="4733925"/>
                  </a:lnTo>
                  <a:lnTo>
                    <a:pt x="12192000" y="47339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610600" y="6095999"/>
            <a:ext cx="990600" cy="76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4" name="object 14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506456" y="593661"/>
            <a:ext cx="426084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17</a:t>
            </a:r>
            <a:endParaRPr sz="2750">
              <a:latin typeface="Gothic Uralic"/>
              <a:cs typeface="Gothic Ural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752850"/>
            <a:ext cx="12192000" cy="3105150"/>
            <a:chOff x="0" y="3752850"/>
            <a:chExt cx="12192000" cy="3105150"/>
          </a:xfrm>
        </p:grpSpPr>
        <p:sp>
          <p:nvSpPr>
            <p:cNvPr id="18" name="object 18"/>
            <p:cNvSpPr/>
            <p:nvPr/>
          </p:nvSpPr>
          <p:spPr>
            <a:xfrm>
              <a:off x="8715375" y="3752850"/>
              <a:ext cx="3476625" cy="829310"/>
            </a:xfrm>
            <a:custGeom>
              <a:avLst/>
              <a:gdLst/>
              <a:ahLst/>
              <a:cxnLst/>
              <a:rect l="l" t="t" r="r" b="b"/>
              <a:pathLst>
                <a:path w="3476625" h="829310">
                  <a:moveTo>
                    <a:pt x="3474847" y="0"/>
                  </a:moveTo>
                  <a:lnTo>
                    <a:pt x="3361435" y="38354"/>
                  </a:lnTo>
                  <a:lnTo>
                    <a:pt x="3247771" y="75945"/>
                  </a:lnTo>
                  <a:lnTo>
                    <a:pt x="3134105" y="113030"/>
                  </a:lnTo>
                  <a:lnTo>
                    <a:pt x="2905252" y="182625"/>
                  </a:lnTo>
                  <a:lnTo>
                    <a:pt x="2790698" y="216535"/>
                  </a:lnTo>
                  <a:lnTo>
                    <a:pt x="2677159" y="248285"/>
                  </a:lnTo>
                  <a:lnTo>
                    <a:pt x="2561335" y="279526"/>
                  </a:lnTo>
                  <a:lnTo>
                    <a:pt x="2446528" y="310006"/>
                  </a:lnTo>
                  <a:lnTo>
                    <a:pt x="2218435" y="367538"/>
                  </a:lnTo>
                  <a:lnTo>
                    <a:pt x="2105279" y="394716"/>
                  </a:lnTo>
                  <a:lnTo>
                    <a:pt x="1878202" y="446150"/>
                  </a:lnTo>
                  <a:lnTo>
                    <a:pt x="1766061" y="470662"/>
                  </a:lnTo>
                  <a:lnTo>
                    <a:pt x="1654936" y="493775"/>
                  </a:lnTo>
                  <a:lnTo>
                    <a:pt x="1432559" y="538352"/>
                  </a:lnTo>
                  <a:lnTo>
                    <a:pt x="1214247" y="579374"/>
                  </a:lnTo>
                  <a:lnTo>
                    <a:pt x="1106170" y="598677"/>
                  </a:lnTo>
                  <a:lnTo>
                    <a:pt x="998981" y="616712"/>
                  </a:lnTo>
                  <a:lnTo>
                    <a:pt x="893191" y="635126"/>
                  </a:lnTo>
                  <a:lnTo>
                    <a:pt x="788289" y="651763"/>
                  </a:lnTo>
                  <a:lnTo>
                    <a:pt x="482473" y="698119"/>
                  </a:lnTo>
                  <a:lnTo>
                    <a:pt x="188214" y="737997"/>
                  </a:lnTo>
                  <a:lnTo>
                    <a:pt x="0" y="760983"/>
                  </a:lnTo>
                  <a:lnTo>
                    <a:pt x="42164" y="827277"/>
                  </a:lnTo>
                  <a:lnTo>
                    <a:pt x="68566" y="828056"/>
                  </a:lnTo>
                  <a:lnTo>
                    <a:pt x="96676" y="828537"/>
                  </a:lnTo>
                  <a:lnTo>
                    <a:pt x="126449" y="828725"/>
                  </a:lnTo>
                  <a:lnTo>
                    <a:pt x="157839" y="828626"/>
                  </a:lnTo>
                  <a:lnTo>
                    <a:pt x="225290" y="827593"/>
                  </a:lnTo>
                  <a:lnTo>
                    <a:pt x="298664" y="825481"/>
                  </a:lnTo>
                  <a:lnTo>
                    <a:pt x="377597" y="822337"/>
                  </a:lnTo>
                  <a:lnTo>
                    <a:pt x="461727" y="818206"/>
                  </a:lnTo>
                  <a:lnTo>
                    <a:pt x="550689" y="813133"/>
                  </a:lnTo>
                  <a:lnTo>
                    <a:pt x="644119" y="807165"/>
                  </a:lnTo>
                  <a:lnTo>
                    <a:pt x="741655" y="800347"/>
                  </a:lnTo>
                  <a:lnTo>
                    <a:pt x="894858" y="788625"/>
                  </a:lnTo>
                  <a:lnTo>
                    <a:pt x="1055251" y="775247"/>
                  </a:lnTo>
                  <a:lnTo>
                    <a:pt x="1221606" y="760365"/>
                  </a:lnTo>
                  <a:lnTo>
                    <a:pt x="1392695" y="744135"/>
                  </a:lnTo>
                  <a:lnTo>
                    <a:pt x="1567291" y="726709"/>
                  </a:lnTo>
                  <a:lnTo>
                    <a:pt x="1744165" y="708242"/>
                  </a:lnTo>
                  <a:lnTo>
                    <a:pt x="1922091" y="688888"/>
                  </a:lnTo>
                  <a:lnTo>
                    <a:pt x="2158839" y="661966"/>
                  </a:lnTo>
                  <a:lnTo>
                    <a:pt x="2392363" y="634105"/>
                  </a:lnTo>
                  <a:lnTo>
                    <a:pt x="2619754" y="605668"/>
                  </a:lnTo>
                  <a:lnTo>
                    <a:pt x="2784521" y="584182"/>
                  </a:lnTo>
                  <a:lnTo>
                    <a:pt x="2942974" y="562731"/>
                  </a:lnTo>
                  <a:lnTo>
                    <a:pt x="3093884" y="541468"/>
                  </a:lnTo>
                  <a:lnTo>
                    <a:pt x="3236024" y="520549"/>
                  </a:lnTo>
                  <a:lnTo>
                    <a:pt x="3368167" y="500125"/>
                  </a:lnTo>
                  <a:lnTo>
                    <a:pt x="3476625" y="482092"/>
                  </a:lnTo>
                  <a:lnTo>
                    <a:pt x="3476625" y="12954"/>
                  </a:lnTo>
                  <a:lnTo>
                    <a:pt x="3474847" y="0"/>
                  </a:lnTo>
                  <a:close/>
                </a:path>
              </a:pathLst>
            </a:custGeom>
            <a:solidFill>
              <a:srgbClr val="1E51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4057650"/>
              <a:ext cx="12191999" cy="28003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6280" y="4929568"/>
            <a:ext cx="859599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25" dirty="0">
                <a:solidFill>
                  <a:srgbClr val="EBEBEB"/>
                </a:solidFill>
                <a:latin typeface="Gothic Uralic"/>
                <a:cs typeface="Gothic Uralic"/>
              </a:rPr>
              <a:t>Flight </a:t>
            </a:r>
            <a:r>
              <a:rPr sz="4800" dirty="0">
                <a:solidFill>
                  <a:srgbClr val="EBEBEB"/>
                </a:solidFill>
                <a:latin typeface="Gothic Uralic"/>
                <a:cs typeface="Gothic Uralic"/>
              </a:rPr>
              <a:t>Number </a:t>
            </a:r>
            <a:r>
              <a:rPr sz="4800" spc="35" dirty="0">
                <a:solidFill>
                  <a:srgbClr val="EBEBEB"/>
                </a:solidFill>
                <a:latin typeface="Gothic Uralic"/>
                <a:cs typeface="Gothic Uralic"/>
              </a:rPr>
              <a:t>vs. </a:t>
            </a:r>
            <a:r>
              <a:rPr sz="4800" dirty="0">
                <a:solidFill>
                  <a:srgbClr val="EBEBEB"/>
                </a:solidFill>
                <a:latin typeface="Gothic Uralic"/>
                <a:cs typeface="Gothic Uralic"/>
              </a:rPr>
              <a:t>Launch</a:t>
            </a:r>
            <a:r>
              <a:rPr sz="4800" spc="-51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4800" spc="10" dirty="0">
                <a:solidFill>
                  <a:srgbClr val="EBEBEB"/>
                </a:solidFill>
                <a:latin typeface="Gothic Uralic"/>
                <a:cs typeface="Gothic Uralic"/>
              </a:rPr>
              <a:t>Site</a:t>
            </a:r>
            <a:endParaRPr sz="4800">
              <a:latin typeface="Gothic Uralic"/>
              <a:cs typeface="Gothic Ural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42772"/>
            <a:ext cx="11130280" cy="3853179"/>
            <a:chOff x="0" y="342772"/>
            <a:chExt cx="11130280" cy="3853179"/>
          </a:xfrm>
        </p:grpSpPr>
        <p:sp>
          <p:nvSpPr>
            <p:cNvPr id="22" name="object 22"/>
            <p:cNvSpPr/>
            <p:nvPr/>
          </p:nvSpPr>
          <p:spPr>
            <a:xfrm>
              <a:off x="0" y="342772"/>
              <a:ext cx="11130026" cy="38529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2961" y="612902"/>
              <a:ext cx="10683748" cy="33875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4733925"/>
            </a:xfrm>
            <a:custGeom>
              <a:avLst/>
              <a:gdLst/>
              <a:ahLst/>
              <a:cxnLst/>
              <a:rect l="l" t="t" r="r" b="b"/>
              <a:pathLst>
                <a:path w="12192000" h="4733925">
                  <a:moveTo>
                    <a:pt x="12192000" y="0"/>
                  </a:moveTo>
                  <a:lnTo>
                    <a:pt x="0" y="0"/>
                  </a:lnTo>
                  <a:lnTo>
                    <a:pt x="0" y="4733925"/>
                  </a:lnTo>
                  <a:lnTo>
                    <a:pt x="12192000" y="47339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610600" y="6095999"/>
            <a:ext cx="990600" cy="76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4" name="object 14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0" y="476123"/>
            <a:ext cx="12192000" cy="6382385"/>
            <a:chOff x="0" y="476123"/>
            <a:chExt cx="12192000" cy="6382385"/>
          </a:xfrm>
        </p:grpSpPr>
        <p:sp>
          <p:nvSpPr>
            <p:cNvPr id="17" name="object 17"/>
            <p:cNvSpPr/>
            <p:nvPr/>
          </p:nvSpPr>
          <p:spPr>
            <a:xfrm>
              <a:off x="8715375" y="3752850"/>
              <a:ext cx="3476625" cy="829310"/>
            </a:xfrm>
            <a:custGeom>
              <a:avLst/>
              <a:gdLst/>
              <a:ahLst/>
              <a:cxnLst/>
              <a:rect l="l" t="t" r="r" b="b"/>
              <a:pathLst>
                <a:path w="3476625" h="829310">
                  <a:moveTo>
                    <a:pt x="3474847" y="0"/>
                  </a:moveTo>
                  <a:lnTo>
                    <a:pt x="3361435" y="38354"/>
                  </a:lnTo>
                  <a:lnTo>
                    <a:pt x="3247771" y="75945"/>
                  </a:lnTo>
                  <a:lnTo>
                    <a:pt x="3134105" y="113030"/>
                  </a:lnTo>
                  <a:lnTo>
                    <a:pt x="2905252" y="182625"/>
                  </a:lnTo>
                  <a:lnTo>
                    <a:pt x="2790698" y="216535"/>
                  </a:lnTo>
                  <a:lnTo>
                    <a:pt x="2677159" y="248285"/>
                  </a:lnTo>
                  <a:lnTo>
                    <a:pt x="2561335" y="279526"/>
                  </a:lnTo>
                  <a:lnTo>
                    <a:pt x="2446528" y="310006"/>
                  </a:lnTo>
                  <a:lnTo>
                    <a:pt x="2218435" y="367538"/>
                  </a:lnTo>
                  <a:lnTo>
                    <a:pt x="2105279" y="394716"/>
                  </a:lnTo>
                  <a:lnTo>
                    <a:pt x="1878202" y="446150"/>
                  </a:lnTo>
                  <a:lnTo>
                    <a:pt x="1766061" y="470662"/>
                  </a:lnTo>
                  <a:lnTo>
                    <a:pt x="1654936" y="493775"/>
                  </a:lnTo>
                  <a:lnTo>
                    <a:pt x="1432559" y="538352"/>
                  </a:lnTo>
                  <a:lnTo>
                    <a:pt x="1214247" y="579374"/>
                  </a:lnTo>
                  <a:lnTo>
                    <a:pt x="1106170" y="598677"/>
                  </a:lnTo>
                  <a:lnTo>
                    <a:pt x="998981" y="616712"/>
                  </a:lnTo>
                  <a:lnTo>
                    <a:pt x="893191" y="635126"/>
                  </a:lnTo>
                  <a:lnTo>
                    <a:pt x="788289" y="651763"/>
                  </a:lnTo>
                  <a:lnTo>
                    <a:pt x="482473" y="698119"/>
                  </a:lnTo>
                  <a:lnTo>
                    <a:pt x="188214" y="737997"/>
                  </a:lnTo>
                  <a:lnTo>
                    <a:pt x="0" y="760983"/>
                  </a:lnTo>
                  <a:lnTo>
                    <a:pt x="42164" y="827277"/>
                  </a:lnTo>
                  <a:lnTo>
                    <a:pt x="68566" y="828056"/>
                  </a:lnTo>
                  <a:lnTo>
                    <a:pt x="96676" y="828537"/>
                  </a:lnTo>
                  <a:lnTo>
                    <a:pt x="126449" y="828725"/>
                  </a:lnTo>
                  <a:lnTo>
                    <a:pt x="157839" y="828626"/>
                  </a:lnTo>
                  <a:lnTo>
                    <a:pt x="225290" y="827593"/>
                  </a:lnTo>
                  <a:lnTo>
                    <a:pt x="298664" y="825481"/>
                  </a:lnTo>
                  <a:lnTo>
                    <a:pt x="377597" y="822337"/>
                  </a:lnTo>
                  <a:lnTo>
                    <a:pt x="461727" y="818206"/>
                  </a:lnTo>
                  <a:lnTo>
                    <a:pt x="550689" y="813133"/>
                  </a:lnTo>
                  <a:lnTo>
                    <a:pt x="644119" y="807165"/>
                  </a:lnTo>
                  <a:lnTo>
                    <a:pt x="741655" y="800347"/>
                  </a:lnTo>
                  <a:lnTo>
                    <a:pt x="894858" y="788625"/>
                  </a:lnTo>
                  <a:lnTo>
                    <a:pt x="1055251" y="775247"/>
                  </a:lnTo>
                  <a:lnTo>
                    <a:pt x="1221606" y="760365"/>
                  </a:lnTo>
                  <a:lnTo>
                    <a:pt x="1392695" y="744135"/>
                  </a:lnTo>
                  <a:lnTo>
                    <a:pt x="1567291" y="726709"/>
                  </a:lnTo>
                  <a:lnTo>
                    <a:pt x="1744165" y="708242"/>
                  </a:lnTo>
                  <a:lnTo>
                    <a:pt x="1922091" y="688888"/>
                  </a:lnTo>
                  <a:lnTo>
                    <a:pt x="2158839" y="661966"/>
                  </a:lnTo>
                  <a:lnTo>
                    <a:pt x="2392363" y="634105"/>
                  </a:lnTo>
                  <a:lnTo>
                    <a:pt x="2619754" y="605668"/>
                  </a:lnTo>
                  <a:lnTo>
                    <a:pt x="2784521" y="584182"/>
                  </a:lnTo>
                  <a:lnTo>
                    <a:pt x="2942974" y="562731"/>
                  </a:lnTo>
                  <a:lnTo>
                    <a:pt x="3093884" y="541468"/>
                  </a:lnTo>
                  <a:lnTo>
                    <a:pt x="3236024" y="520549"/>
                  </a:lnTo>
                  <a:lnTo>
                    <a:pt x="3368167" y="500125"/>
                  </a:lnTo>
                  <a:lnTo>
                    <a:pt x="3476625" y="482092"/>
                  </a:lnTo>
                  <a:lnTo>
                    <a:pt x="3476625" y="12954"/>
                  </a:lnTo>
                  <a:lnTo>
                    <a:pt x="3474847" y="0"/>
                  </a:lnTo>
                  <a:close/>
                </a:path>
              </a:pathLst>
            </a:custGeom>
            <a:solidFill>
              <a:srgbClr val="1E51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0499" y="476123"/>
              <a:ext cx="10787126" cy="37100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0525" y="676275"/>
              <a:ext cx="10391775" cy="3314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4057650"/>
              <a:ext cx="12191999" cy="28003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6280" y="4929568"/>
            <a:ext cx="696658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15" dirty="0">
                <a:solidFill>
                  <a:srgbClr val="EBEBEB"/>
                </a:solidFill>
                <a:latin typeface="Gothic Uralic"/>
                <a:cs typeface="Gothic Uralic"/>
              </a:rPr>
              <a:t>Payload </a:t>
            </a:r>
            <a:r>
              <a:rPr sz="4800" spc="35" dirty="0">
                <a:solidFill>
                  <a:srgbClr val="EBEBEB"/>
                </a:solidFill>
                <a:latin typeface="Gothic Uralic"/>
                <a:cs typeface="Gothic Uralic"/>
              </a:rPr>
              <a:t>vs. </a:t>
            </a:r>
            <a:r>
              <a:rPr sz="4800" dirty="0">
                <a:solidFill>
                  <a:srgbClr val="EBEBEB"/>
                </a:solidFill>
                <a:latin typeface="Gothic Uralic"/>
                <a:cs typeface="Gothic Uralic"/>
              </a:rPr>
              <a:t>Launch</a:t>
            </a:r>
            <a:r>
              <a:rPr sz="4800" spc="-459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4800" spc="10" dirty="0">
                <a:solidFill>
                  <a:srgbClr val="EBEBEB"/>
                </a:solidFill>
                <a:latin typeface="Gothic Uralic"/>
                <a:cs typeface="Gothic Uralic"/>
              </a:rPr>
              <a:t>Site</a:t>
            </a:r>
            <a:endParaRPr sz="4800">
              <a:latin typeface="Gothic Uralic"/>
              <a:cs typeface="Gothic Ural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86339" y="598424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35" dirty="0">
                <a:solidFill>
                  <a:srgbClr val="FFFFFF"/>
                </a:solidFill>
                <a:latin typeface="Gothic Uralic"/>
                <a:cs typeface="Gothic Uralic"/>
              </a:rPr>
              <a:t>19</a:t>
            </a:r>
            <a:endParaRPr sz="27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470393" y="1848421"/>
            <a:ext cx="3359785" cy="24999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702310">
              <a:lnSpc>
                <a:spcPct val="100899"/>
              </a:lnSpc>
              <a:spcBef>
                <a:spcPts val="50"/>
              </a:spcBef>
            </a:pPr>
            <a:r>
              <a:rPr sz="5400" b="0" spc="-5" dirty="0">
                <a:solidFill>
                  <a:srgbClr val="EBEBEB"/>
                </a:solidFill>
                <a:latin typeface="Gothic Uralic"/>
                <a:cs typeface="Gothic Uralic"/>
              </a:rPr>
              <a:t>S</a:t>
            </a:r>
            <a:r>
              <a:rPr sz="5400" b="0" spc="15" dirty="0">
                <a:solidFill>
                  <a:srgbClr val="EBEBEB"/>
                </a:solidFill>
                <a:latin typeface="Gothic Uralic"/>
                <a:cs typeface="Gothic Uralic"/>
              </a:rPr>
              <a:t>u</a:t>
            </a:r>
            <a:r>
              <a:rPr sz="5400" b="0" spc="20" dirty="0">
                <a:solidFill>
                  <a:srgbClr val="EBEBEB"/>
                </a:solidFill>
                <a:latin typeface="Gothic Uralic"/>
                <a:cs typeface="Gothic Uralic"/>
              </a:rPr>
              <a:t>cc</a:t>
            </a:r>
            <a:r>
              <a:rPr sz="5400" b="0" spc="5" dirty="0">
                <a:solidFill>
                  <a:srgbClr val="EBEBEB"/>
                </a:solidFill>
                <a:latin typeface="Gothic Uralic"/>
                <a:cs typeface="Gothic Uralic"/>
              </a:rPr>
              <a:t>e</a:t>
            </a:r>
            <a:r>
              <a:rPr sz="5400" b="0" spc="10" dirty="0">
                <a:solidFill>
                  <a:srgbClr val="EBEBEB"/>
                </a:solidFill>
                <a:latin typeface="Gothic Uralic"/>
                <a:cs typeface="Gothic Uralic"/>
              </a:rPr>
              <a:t>s</a:t>
            </a:r>
            <a:r>
              <a:rPr sz="5400" b="0" dirty="0">
                <a:solidFill>
                  <a:srgbClr val="EBEBEB"/>
                </a:solidFill>
                <a:latin typeface="Gothic Uralic"/>
                <a:cs typeface="Gothic Uralic"/>
              </a:rPr>
              <a:t>s  </a:t>
            </a:r>
            <a:r>
              <a:rPr sz="5400" b="0" spc="-10" dirty="0">
                <a:solidFill>
                  <a:srgbClr val="EBEBEB"/>
                </a:solidFill>
                <a:latin typeface="Gothic Uralic"/>
                <a:cs typeface="Gothic Uralic"/>
              </a:rPr>
              <a:t>rate</a:t>
            </a:r>
            <a:r>
              <a:rPr sz="5400" b="0" spc="-4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5400" b="0" spc="30" dirty="0">
                <a:solidFill>
                  <a:srgbClr val="EBEBEB"/>
                </a:solidFill>
                <a:latin typeface="Gothic Uralic"/>
                <a:cs typeface="Gothic Uralic"/>
              </a:rPr>
              <a:t>vs.</a:t>
            </a:r>
            <a:endParaRPr sz="5400">
              <a:latin typeface="Gothic Uralic"/>
              <a:cs typeface="Gothic Uralic"/>
            </a:endParaRPr>
          </a:p>
          <a:p>
            <a:pPr marL="12700">
              <a:lnSpc>
                <a:spcPts val="6459"/>
              </a:lnSpc>
            </a:pPr>
            <a:r>
              <a:rPr sz="5400" b="0" spc="30" dirty="0">
                <a:solidFill>
                  <a:srgbClr val="EBEBEB"/>
                </a:solidFill>
                <a:latin typeface="Gothic Uralic"/>
                <a:cs typeface="Gothic Uralic"/>
              </a:rPr>
              <a:t>Orbit</a:t>
            </a:r>
            <a:r>
              <a:rPr sz="5400" b="0" spc="-26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5400" b="0" spc="-20" dirty="0">
                <a:solidFill>
                  <a:srgbClr val="EBEBEB"/>
                </a:solidFill>
                <a:latin typeface="Gothic Uralic"/>
                <a:cs typeface="Gothic Uralic"/>
              </a:rPr>
              <a:t>type</a:t>
            </a:r>
            <a:endParaRPr sz="5400">
              <a:latin typeface="Gothic Uralic"/>
              <a:cs typeface="Gothic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5" name="object 15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0" y="0"/>
            <a:ext cx="7210425" cy="6858000"/>
            <a:chOff x="0" y="0"/>
            <a:chExt cx="7210425" cy="6858000"/>
          </a:xfrm>
        </p:grpSpPr>
        <p:sp>
          <p:nvSpPr>
            <p:cNvPr id="18" name="object 18"/>
            <p:cNvSpPr/>
            <p:nvPr/>
          </p:nvSpPr>
          <p:spPr>
            <a:xfrm>
              <a:off x="66484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6991350" cy="6858000"/>
            </a:xfrm>
            <a:custGeom>
              <a:avLst/>
              <a:gdLst/>
              <a:ahLst/>
              <a:cxnLst/>
              <a:rect l="l" t="t" r="r" b="b"/>
              <a:pathLst>
                <a:path w="6991350" h="6858000">
                  <a:moveTo>
                    <a:pt x="699020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991350" y="6857999"/>
                  </a:lnTo>
                  <a:lnTo>
                    <a:pt x="6968108" y="6698894"/>
                  </a:lnTo>
                  <a:lnTo>
                    <a:pt x="6956044" y="6612483"/>
                  </a:lnTo>
                  <a:lnTo>
                    <a:pt x="6943344" y="6509613"/>
                  </a:lnTo>
                  <a:lnTo>
                    <a:pt x="6927977" y="6387541"/>
                  </a:lnTo>
                  <a:lnTo>
                    <a:pt x="6911848" y="6252438"/>
                  </a:lnTo>
                  <a:lnTo>
                    <a:pt x="6894957" y="6100191"/>
                  </a:lnTo>
                  <a:lnTo>
                    <a:pt x="6876923" y="5934227"/>
                  </a:lnTo>
                  <a:lnTo>
                    <a:pt x="6859016" y="5753862"/>
                  </a:lnTo>
                  <a:lnTo>
                    <a:pt x="6840728" y="5561838"/>
                  </a:lnTo>
                  <a:lnTo>
                    <a:pt x="6823709" y="5354701"/>
                  </a:lnTo>
                  <a:lnTo>
                    <a:pt x="6807454" y="5138039"/>
                  </a:lnTo>
                  <a:lnTo>
                    <a:pt x="6792595" y="4908931"/>
                  </a:lnTo>
                  <a:lnTo>
                    <a:pt x="6778498" y="4670298"/>
                  </a:lnTo>
                  <a:lnTo>
                    <a:pt x="6765290" y="4421378"/>
                  </a:lnTo>
                  <a:lnTo>
                    <a:pt x="6760591" y="4293743"/>
                  </a:lnTo>
                  <a:lnTo>
                    <a:pt x="6755383" y="4163441"/>
                  </a:lnTo>
                  <a:lnTo>
                    <a:pt x="6750431" y="4031106"/>
                  </a:lnTo>
                  <a:lnTo>
                    <a:pt x="6747256" y="3898138"/>
                  </a:lnTo>
                  <a:lnTo>
                    <a:pt x="6741414" y="3625088"/>
                  </a:lnTo>
                  <a:lnTo>
                    <a:pt x="6739382" y="3485261"/>
                  </a:lnTo>
                  <a:lnTo>
                    <a:pt x="6739382" y="3343910"/>
                  </a:lnTo>
                  <a:lnTo>
                    <a:pt x="6738366" y="3201289"/>
                  </a:lnTo>
                  <a:lnTo>
                    <a:pt x="6739382" y="3057271"/>
                  </a:lnTo>
                  <a:lnTo>
                    <a:pt x="6743192" y="2765171"/>
                  </a:lnTo>
                  <a:lnTo>
                    <a:pt x="6751447" y="2467483"/>
                  </a:lnTo>
                  <a:lnTo>
                    <a:pt x="6756400" y="2318004"/>
                  </a:lnTo>
                  <a:lnTo>
                    <a:pt x="6763258" y="2167128"/>
                  </a:lnTo>
                  <a:lnTo>
                    <a:pt x="6771513" y="2014854"/>
                  </a:lnTo>
                  <a:lnTo>
                    <a:pt x="6779386" y="1861947"/>
                  </a:lnTo>
                  <a:lnTo>
                    <a:pt x="6789420" y="1709039"/>
                  </a:lnTo>
                  <a:lnTo>
                    <a:pt x="6801484" y="1553972"/>
                  </a:lnTo>
                  <a:lnTo>
                    <a:pt x="6813677" y="1401064"/>
                  </a:lnTo>
                  <a:lnTo>
                    <a:pt x="6827520" y="1245362"/>
                  </a:lnTo>
                  <a:lnTo>
                    <a:pt x="6842886" y="1089025"/>
                  </a:lnTo>
                  <a:lnTo>
                    <a:pt x="6859016" y="934720"/>
                  </a:lnTo>
                  <a:lnTo>
                    <a:pt x="6877811" y="778383"/>
                  </a:lnTo>
                  <a:lnTo>
                    <a:pt x="6898005" y="622680"/>
                  </a:lnTo>
                  <a:lnTo>
                    <a:pt x="6917944" y="466344"/>
                  </a:lnTo>
                  <a:lnTo>
                    <a:pt x="6941311" y="310642"/>
                  </a:lnTo>
                  <a:lnTo>
                    <a:pt x="6965188" y="155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8600" y="1542922"/>
              <a:ext cx="6491351" cy="34719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9092" y="1597152"/>
              <a:ext cx="6089523" cy="33082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19</a:t>
            </a:r>
            <a:endParaRPr sz="27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4909" y="476567"/>
            <a:ext cx="187833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20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u</a:t>
            </a:r>
            <a:r>
              <a:rPr b="0" spc="-80" dirty="0">
                <a:solidFill>
                  <a:srgbClr val="EBEBEB"/>
                </a:solidFill>
                <a:latin typeface="Gothic Uralic"/>
                <a:cs typeface="Gothic Uralic"/>
              </a:rPr>
              <a:t>t</a:t>
            </a:r>
            <a:r>
              <a:rPr b="0" spc="50" dirty="0">
                <a:solidFill>
                  <a:srgbClr val="EBEBEB"/>
                </a:solidFill>
                <a:latin typeface="Gothic Uralic"/>
                <a:cs typeface="Gothic Uralic"/>
              </a:rPr>
              <a:t>l</a:t>
            </a:r>
            <a:r>
              <a:rPr b="0" spc="-2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b="0" spc="-15" dirty="0">
                <a:solidFill>
                  <a:srgbClr val="EBEBEB"/>
                </a:solidFill>
                <a:latin typeface="Gothic Uralic"/>
                <a:cs typeface="Gothic Uralic"/>
              </a:rPr>
              <a:t>n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5191125" cy="6858000"/>
            <a:chOff x="0" y="0"/>
            <a:chExt cx="5191125" cy="6858000"/>
          </a:xfrm>
        </p:grpSpPr>
        <p:sp>
          <p:nvSpPr>
            <p:cNvPr id="5" name="object 5"/>
            <p:cNvSpPr/>
            <p:nvPr/>
          </p:nvSpPr>
          <p:spPr>
            <a:xfrm>
              <a:off x="46291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972049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8" name="object 8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68634" y="578738"/>
            <a:ext cx="2216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5" dirty="0">
                <a:solidFill>
                  <a:srgbClr val="FFFFFF"/>
                </a:solidFill>
                <a:latin typeface="Gothic Uralic"/>
                <a:cs typeface="Gothic Uralic"/>
              </a:rPr>
              <a:t>2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4020" y="1948795"/>
            <a:ext cx="3608070" cy="309753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250" spc="5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Executive</a:t>
            </a:r>
            <a:r>
              <a:rPr sz="275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750" spc="-90" dirty="0">
                <a:solidFill>
                  <a:srgbClr val="FFFFFF"/>
                </a:solidFill>
                <a:latin typeface="Gothic Uralic"/>
                <a:cs typeface="Gothic Uralic"/>
              </a:rPr>
              <a:t>Summary</a:t>
            </a:r>
            <a:endParaRPr sz="27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50" spc="3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2750" spc="30" dirty="0">
                <a:solidFill>
                  <a:srgbClr val="FFFFFF"/>
                </a:solidFill>
                <a:latin typeface="Gothic Uralic"/>
                <a:cs typeface="Gothic Uralic"/>
              </a:rPr>
              <a:t>Introduction</a:t>
            </a:r>
            <a:endParaRPr sz="27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250" spc="3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2750" spc="30" dirty="0">
                <a:solidFill>
                  <a:srgbClr val="FFFFFF"/>
                </a:solidFill>
                <a:latin typeface="Gothic Uralic"/>
                <a:cs typeface="Gothic Uralic"/>
              </a:rPr>
              <a:t>Methodology</a:t>
            </a:r>
            <a:endParaRPr sz="27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50" spc="4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2750" spc="40" dirty="0">
                <a:solidFill>
                  <a:srgbClr val="FFFFFF"/>
                </a:solidFill>
                <a:latin typeface="Gothic Uralic"/>
                <a:cs typeface="Gothic Uralic"/>
              </a:rPr>
              <a:t>Results</a:t>
            </a:r>
            <a:endParaRPr sz="27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50" spc="5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Conclusion</a:t>
            </a:r>
            <a:endParaRPr sz="27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250" spc="35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2750" spc="35" dirty="0">
                <a:solidFill>
                  <a:srgbClr val="FFFFFF"/>
                </a:solidFill>
                <a:latin typeface="Gothic Uralic"/>
                <a:cs typeface="Gothic Uralic"/>
              </a:rPr>
              <a:t>Appendix</a:t>
            </a:r>
            <a:endParaRPr sz="27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4" name="object 14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0" y="1457325"/>
            <a:ext cx="12192000" cy="5400675"/>
            <a:chOff x="0" y="1457325"/>
            <a:chExt cx="12192000" cy="5400675"/>
          </a:xfrm>
        </p:grpSpPr>
        <p:sp>
          <p:nvSpPr>
            <p:cNvPr id="17" name="object 17"/>
            <p:cNvSpPr/>
            <p:nvPr/>
          </p:nvSpPr>
          <p:spPr>
            <a:xfrm>
              <a:off x="8715375" y="1457325"/>
              <a:ext cx="3476625" cy="829310"/>
            </a:xfrm>
            <a:custGeom>
              <a:avLst/>
              <a:gdLst/>
              <a:ahLst/>
              <a:cxnLst/>
              <a:rect l="l" t="t" r="r" b="b"/>
              <a:pathLst>
                <a:path w="3476625" h="829310">
                  <a:moveTo>
                    <a:pt x="3474847" y="0"/>
                  </a:moveTo>
                  <a:lnTo>
                    <a:pt x="3361435" y="38353"/>
                  </a:lnTo>
                  <a:lnTo>
                    <a:pt x="3247771" y="75946"/>
                  </a:lnTo>
                  <a:lnTo>
                    <a:pt x="3134105" y="113029"/>
                  </a:lnTo>
                  <a:lnTo>
                    <a:pt x="2905252" y="182625"/>
                  </a:lnTo>
                  <a:lnTo>
                    <a:pt x="2790698" y="216535"/>
                  </a:lnTo>
                  <a:lnTo>
                    <a:pt x="2677159" y="248285"/>
                  </a:lnTo>
                  <a:lnTo>
                    <a:pt x="2561335" y="279526"/>
                  </a:lnTo>
                  <a:lnTo>
                    <a:pt x="2446528" y="310007"/>
                  </a:lnTo>
                  <a:lnTo>
                    <a:pt x="2218435" y="367538"/>
                  </a:lnTo>
                  <a:lnTo>
                    <a:pt x="2105279" y="394715"/>
                  </a:lnTo>
                  <a:lnTo>
                    <a:pt x="1878202" y="446150"/>
                  </a:lnTo>
                  <a:lnTo>
                    <a:pt x="1766061" y="470662"/>
                  </a:lnTo>
                  <a:lnTo>
                    <a:pt x="1654936" y="493775"/>
                  </a:lnTo>
                  <a:lnTo>
                    <a:pt x="1432559" y="538352"/>
                  </a:lnTo>
                  <a:lnTo>
                    <a:pt x="1214247" y="579374"/>
                  </a:lnTo>
                  <a:lnTo>
                    <a:pt x="1106170" y="598677"/>
                  </a:lnTo>
                  <a:lnTo>
                    <a:pt x="998981" y="616712"/>
                  </a:lnTo>
                  <a:lnTo>
                    <a:pt x="893191" y="635126"/>
                  </a:lnTo>
                  <a:lnTo>
                    <a:pt x="788289" y="651763"/>
                  </a:lnTo>
                  <a:lnTo>
                    <a:pt x="482473" y="698119"/>
                  </a:lnTo>
                  <a:lnTo>
                    <a:pt x="188214" y="737997"/>
                  </a:lnTo>
                  <a:lnTo>
                    <a:pt x="0" y="760984"/>
                  </a:lnTo>
                  <a:lnTo>
                    <a:pt x="42164" y="827277"/>
                  </a:lnTo>
                  <a:lnTo>
                    <a:pt x="68566" y="828056"/>
                  </a:lnTo>
                  <a:lnTo>
                    <a:pt x="96676" y="828537"/>
                  </a:lnTo>
                  <a:lnTo>
                    <a:pt x="126449" y="828725"/>
                  </a:lnTo>
                  <a:lnTo>
                    <a:pt x="157839" y="828626"/>
                  </a:lnTo>
                  <a:lnTo>
                    <a:pt x="225290" y="827593"/>
                  </a:lnTo>
                  <a:lnTo>
                    <a:pt x="298664" y="825481"/>
                  </a:lnTo>
                  <a:lnTo>
                    <a:pt x="377597" y="822337"/>
                  </a:lnTo>
                  <a:lnTo>
                    <a:pt x="461727" y="818206"/>
                  </a:lnTo>
                  <a:lnTo>
                    <a:pt x="550689" y="813133"/>
                  </a:lnTo>
                  <a:lnTo>
                    <a:pt x="644119" y="807165"/>
                  </a:lnTo>
                  <a:lnTo>
                    <a:pt x="741655" y="800347"/>
                  </a:lnTo>
                  <a:lnTo>
                    <a:pt x="894858" y="788625"/>
                  </a:lnTo>
                  <a:lnTo>
                    <a:pt x="1055251" y="775247"/>
                  </a:lnTo>
                  <a:lnTo>
                    <a:pt x="1221606" y="760365"/>
                  </a:lnTo>
                  <a:lnTo>
                    <a:pt x="1392695" y="744135"/>
                  </a:lnTo>
                  <a:lnTo>
                    <a:pt x="1567291" y="726709"/>
                  </a:lnTo>
                  <a:lnTo>
                    <a:pt x="1744165" y="708242"/>
                  </a:lnTo>
                  <a:lnTo>
                    <a:pt x="1922091" y="688888"/>
                  </a:lnTo>
                  <a:lnTo>
                    <a:pt x="2158839" y="661966"/>
                  </a:lnTo>
                  <a:lnTo>
                    <a:pt x="2392363" y="634105"/>
                  </a:lnTo>
                  <a:lnTo>
                    <a:pt x="2619754" y="605668"/>
                  </a:lnTo>
                  <a:lnTo>
                    <a:pt x="2784521" y="584182"/>
                  </a:lnTo>
                  <a:lnTo>
                    <a:pt x="2942974" y="562731"/>
                  </a:lnTo>
                  <a:lnTo>
                    <a:pt x="3093884" y="541468"/>
                  </a:lnTo>
                  <a:lnTo>
                    <a:pt x="3236024" y="520549"/>
                  </a:lnTo>
                  <a:lnTo>
                    <a:pt x="3368167" y="500125"/>
                  </a:lnTo>
                  <a:lnTo>
                    <a:pt x="3476625" y="482091"/>
                  </a:lnTo>
                  <a:lnTo>
                    <a:pt x="3476625" y="12953"/>
                  </a:lnTo>
                  <a:lnTo>
                    <a:pt x="347484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1762125"/>
              <a:ext cx="12192000" cy="5095875"/>
            </a:xfrm>
            <a:custGeom>
              <a:avLst/>
              <a:gdLst/>
              <a:ahLst/>
              <a:cxnLst/>
              <a:rect l="l" t="t" r="r" b="b"/>
              <a:pathLst>
                <a:path w="12192000" h="5095875">
                  <a:moveTo>
                    <a:pt x="0" y="0"/>
                  </a:moveTo>
                  <a:lnTo>
                    <a:pt x="0" y="5095875"/>
                  </a:lnTo>
                  <a:lnTo>
                    <a:pt x="12192000" y="5095875"/>
                  </a:lnTo>
                  <a:lnTo>
                    <a:pt x="12192000" y="2162175"/>
                  </a:lnTo>
                  <a:lnTo>
                    <a:pt x="12191238" y="2162175"/>
                  </a:lnTo>
                  <a:lnTo>
                    <a:pt x="12191238" y="2412"/>
                  </a:lnTo>
                  <a:lnTo>
                    <a:pt x="11914505" y="54610"/>
                  </a:lnTo>
                  <a:lnTo>
                    <a:pt x="11639042" y="104394"/>
                  </a:lnTo>
                  <a:lnTo>
                    <a:pt x="11362309" y="153035"/>
                  </a:lnTo>
                  <a:lnTo>
                    <a:pt x="11084306" y="194817"/>
                  </a:lnTo>
                  <a:lnTo>
                    <a:pt x="10807573" y="236854"/>
                  </a:lnTo>
                  <a:lnTo>
                    <a:pt x="10529570" y="276098"/>
                  </a:lnTo>
                  <a:lnTo>
                    <a:pt x="10255250" y="309625"/>
                  </a:lnTo>
                  <a:lnTo>
                    <a:pt x="9977374" y="341502"/>
                  </a:lnTo>
                  <a:lnTo>
                    <a:pt x="9700641" y="370586"/>
                  </a:lnTo>
                  <a:lnTo>
                    <a:pt x="9428734" y="395859"/>
                  </a:lnTo>
                  <a:lnTo>
                    <a:pt x="9153271" y="421004"/>
                  </a:lnTo>
                  <a:lnTo>
                    <a:pt x="8881364" y="442087"/>
                  </a:lnTo>
                  <a:lnTo>
                    <a:pt x="8609457" y="458597"/>
                  </a:lnTo>
                  <a:lnTo>
                    <a:pt x="8338820" y="475741"/>
                  </a:lnTo>
                  <a:lnTo>
                    <a:pt x="8070596" y="490092"/>
                  </a:lnTo>
                  <a:lnTo>
                    <a:pt x="7804911" y="500252"/>
                  </a:lnTo>
                  <a:lnTo>
                    <a:pt x="7539101" y="509015"/>
                  </a:lnTo>
                  <a:lnTo>
                    <a:pt x="7275703" y="517398"/>
                  </a:lnTo>
                  <a:lnTo>
                    <a:pt x="7016115" y="521208"/>
                  </a:lnTo>
                  <a:lnTo>
                    <a:pt x="6756400" y="525399"/>
                  </a:lnTo>
                  <a:lnTo>
                    <a:pt x="6500368" y="527558"/>
                  </a:lnTo>
                  <a:lnTo>
                    <a:pt x="6246749" y="525399"/>
                  </a:lnTo>
                  <a:lnTo>
                    <a:pt x="5995670" y="525399"/>
                  </a:lnTo>
                  <a:lnTo>
                    <a:pt x="5747004" y="521208"/>
                  </a:lnTo>
                  <a:lnTo>
                    <a:pt x="5261737" y="509015"/>
                  </a:lnTo>
                  <a:lnTo>
                    <a:pt x="5025263" y="502285"/>
                  </a:lnTo>
                  <a:lnTo>
                    <a:pt x="4789932" y="492125"/>
                  </a:lnTo>
                  <a:lnTo>
                    <a:pt x="4558284" y="481329"/>
                  </a:lnTo>
                  <a:lnTo>
                    <a:pt x="4331589" y="471550"/>
                  </a:lnTo>
                  <a:lnTo>
                    <a:pt x="3888994" y="443864"/>
                  </a:lnTo>
                  <a:lnTo>
                    <a:pt x="3464814" y="414400"/>
                  </a:lnTo>
                  <a:lnTo>
                    <a:pt x="3057525" y="383539"/>
                  </a:lnTo>
                  <a:lnTo>
                    <a:pt x="2672334" y="349630"/>
                  </a:lnTo>
                  <a:lnTo>
                    <a:pt x="2304161" y="314198"/>
                  </a:lnTo>
                  <a:lnTo>
                    <a:pt x="1962785" y="276098"/>
                  </a:lnTo>
                  <a:lnTo>
                    <a:pt x="1642110" y="238505"/>
                  </a:lnTo>
                  <a:lnTo>
                    <a:pt x="1347089" y="201040"/>
                  </a:lnTo>
                  <a:lnTo>
                    <a:pt x="1076490" y="165735"/>
                  </a:lnTo>
                  <a:lnTo>
                    <a:pt x="836320" y="132079"/>
                  </a:lnTo>
                  <a:lnTo>
                    <a:pt x="436448" y="73533"/>
                  </a:lnTo>
                  <a:lnTo>
                    <a:pt x="282841" y="48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90725" y="2390711"/>
              <a:ext cx="8520176" cy="43006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57400" y="2445638"/>
              <a:ext cx="8140954" cy="4136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28344" y="653351"/>
            <a:ext cx="7134859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Flight </a:t>
            </a:r>
            <a:r>
              <a:rPr b="0" spc="-25" dirty="0">
                <a:solidFill>
                  <a:srgbClr val="EBEBEB"/>
                </a:solidFill>
                <a:latin typeface="Gothic Uralic"/>
                <a:cs typeface="Gothic Uralic"/>
              </a:rPr>
              <a:t>Number </a:t>
            </a:r>
            <a:r>
              <a:rPr b="0" spc="25" dirty="0">
                <a:solidFill>
                  <a:srgbClr val="EBEBEB"/>
                </a:solidFill>
                <a:latin typeface="Gothic Uralic"/>
                <a:cs typeface="Gothic Uralic"/>
              </a:rPr>
              <a:t>vs.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Orbit</a:t>
            </a:r>
            <a:r>
              <a:rPr b="0" spc="-8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-25" dirty="0">
                <a:solidFill>
                  <a:srgbClr val="EBEBEB"/>
                </a:solidFill>
                <a:latin typeface="Gothic Uralic"/>
                <a:cs typeface="Gothic Uralic"/>
              </a:rPr>
              <a:t>type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20</a:t>
            </a:r>
            <a:endParaRPr sz="27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4733925"/>
            </a:xfrm>
            <a:custGeom>
              <a:avLst/>
              <a:gdLst/>
              <a:ahLst/>
              <a:cxnLst/>
              <a:rect l="l" t="t" r="r" b="b"/>
              <a:pathLst>
                <a:path w="12192000" h="4733925">
                  <a:moveTo>
                    <a:pt x="12192000" y="0"/>
                  </a:moveTo>
                  <a:lnTo>
                    <a:pt x="0" y="0"/>
                  </a:lnTo>
                  <a:lnTo>
                    <a:pt x="0" y="4733925"/>
                  </a:lnTo>
                  <a:lnTo>
                    <a:pt x="12192000" y="47339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610600" y="6095999"/>
            <a:ext cx="990600" cy="76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4" name="object 14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21</a:t>
            </a:r>
            <a:endParaRPr sz="2750">
              <a:latin typeface="Gothic Uralic"/>
              <a:cs typeface="Gothic Ural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142747"/>
            <a:ext cx="12192000" cy="6715759"/>
            <a:chOff x="0" y="142747"/>
            <a:chExt cx="12192000" cy="6715759"/>
          </a:xfrm>
        </p:grpSpPr>
        <p:sp>
          <p:nvSpPr>
            <p:cNvPr id="18" name="object 18"/>
            <p:cNvSpPr/>
            <p:nvPr/>
          </p:nvSpPr>
          <p:spPr>
            <a:xfrm>
              <a:off x="8715375" y="3752850"/>
              <a:ext cx="3476625" cy="829310"/>
            </a:xfrm>
            <a:custGeom>
              <a:avLst/>
              <a:gdLst/>
              <a:ahLst/>
              <a:cxnLst/>
              <a:rect l="l" t="t" r="r" b="b"/>
              <a:pathLst>
                <a:path w="3476625" h="829310">
                  <a:moveTo>
                    <a:pt x="3474847" y="0"/>
                  </a:moveTo>
                  <a:lnTo>
                    <a:pt x="3361435" y="38354"/>
                  </a:lnTo>
                  <a:lnTo>
                    <a:pt x="3247771" y="75945"/>
                  </a:lnTo>
                  <a:lnTo>
                    <a:pt x="3134105" y="113030"/>
                  </a:lnTo>
                  <a:lnTo>
                    <a:pt x="2905252" y="182625"/>
                  </a:lnTo>
                  <a:lnTo>
                    <a:pt x="2790698" y="216535"/>
                  </a:lnTo>
                  <a:lnTo>
                    <a:pt x="2677159" y="248285"/>
                  </a:lnTo>
                  <a:lnTo>
                    <a:pt x="2561335" y="279526"/>
                  </a:lnTo>
                  <a:lnTo>
                    <a:pt x="2446528" y="310006"/>
                  </a:lnTo>
                  <a:lnTo>
                    <a:pt x="2218435" y="367538"/>
                  </a:lnTo>
                  <a:lnTo>
                    <a:pt x="2105279" y="394716"/>
                  </a:lnTo>
                  <a:lnTo>
                    <a:pt x="1878202" y="446150"/>
                  </a:lnTo>
                  <a:lnTo>
                    <a:pt x="1766061" y="470662"/>
                  </a:lnTo>
                  <a:lnTo>
                    <a:pt x="1654936" y="493775"/>
                  </a:lnTo>
                  <a:lnTo>
                    <a:pt x="1432559" y="538352"/>
                  </a:lnTo>
                  <a:lnTo>
                    <a:pt x="1214247" y="579374"/>
                  </a:lnTo>
                  <a:lnTo>
                    <a:pt x="1106170" y="598677"/>
                  </a:lnTo>
                  <a:lnTo>
                    <a:pt x="998981" y="616712"/>
                  </a:lnTo>
                  <a:lnTo>
                    <a:pt x="893191" y="635126"/>
                  </a:lnTo>
                  <a:lnTo>
                    <a:pt x="788289" y="651763"/>
                  </a:lnTo>
                  <a:lnTo>
                    <a:pt x="482473" y="698119"/>
                  </a:lnTo>
                  <a:lnTo>
                    <a:pt x="188214" y="737997"/>
                  </a:lnTo>
                  <a:lnTo>
                    <a:pt x="0" y="760983"/>
                  </a:lnTo>
                  <a:lnTo>
                    <a:pt x="42164" y="827277"/>
                  </a:lnTo>
                  <a:lnTo>
                    <a:pt x="68566" y="828056"/>
                  </a:lnTo>
                  <a:lnTo>
                    <a:pt x="96676" y="828537"/>
                  </a:lnTo>
                  <a:lnTo>
                    <a:pt x="126449" y="828725"/>
                  </a:lnTo>
                  <a:lnTo>
                    <a:pt x="157839" y="828626"/>
                  </a:lnTo>
                  <a:lnTo>
                    <a:pt x="225290" y="827593"/>
                  </a:lnTo>
                  <a:lnTo>
                    <a:pt x="298664" y="825481"/>
                  </a:lnTo>
                  <a:lnTo>
                    <a:pt x="377597" y="822337"/>
                  </a:lnTo>
                  <a:lnTo>
                    <a:pt x="461727" y="818206"/>
                  </a:lnTo>
                  <a:lnTo>
                    <a:pt x="550689" y="813133"/>
                  </a:lnTo>
                  <a:lnTo>
                    <a:pt x="644119" y="807165"/>
                  </a:lnTo>
                  <a:lnTo>
                    <a:pt x="741655" y="800347"/>
                  </a:lnTo>
                  <a:lnTo>
                    <a:pt x="894858" y="788625"/>
                  </a:lnTo>
                  <a:lnTo>
                    <a:pt x="1055251" y="775247"/>
                  </a:lnTo>
                  <a:lnTo>
                    <a:pt x="1221606" y="760365"/>
                  </a:lnTo>
                  <a:lnTo>
                    <a:pt x="1392695" y="744135"/>
                  </a:lnTo>
                  <a:lnTo>
                    <a:pt x="1567291" y="726709"/>
                  </a:lnTo>
                  <a:lnTo>
                    <a:pt x="1744165" y="708242"/>
                  </a:lnTo>
                  <a:lnTo>
                    <a:pt x="1922091" y="688888"/>
                  </a:lnTo>
                  <a:lnTo>
                    <a:pt x="2158839" y="661966"/>
                  </a:lnTo>
                  <a:lnTo>
                    <a:pt x="2392363" y="634105"/>
                  </a:lnTo>
                  <a:lnTo>
                    <a:pt x="2619754" y="605668"/>
                  </a:lnTo>
                  <a:lnTo>
                    <a:pt x="2784521" y="584182"/>
                  </a:lnTo>
                  <a:lnTo>
                    <a:pt x="2942974" y="562731"/>
                  </a:lnTo>
                  <a:lnTo>
                    <a:pt x="3093884" y="541468"/>
                  </a:lnTo>
                  <a:lnTo>
                    <a:pt x="3236024" y="520549"/>
                  </a:lnTo>
                  <a:lnTo>
                    <a:pt x="3368167" y="500125"/>
                  </a:lnTo>
                  <a:lnTo>
                    <a:pt x="3476625" y="482092"/>
                  </a:lnTo>
                  <a:lnTo>
                    <a:pt x="3476625" y="12954"/>
                  </a:lnTo>
                  <a:lnTo>
                    <a:pt x="3474847" y="0"/>
                  </a:lnTo>
                  <a:close/>
                </a:path>
              </a:pathLst>
            </a:custGeom>
            <a:solidFill>
              <a:srgbClr val="1E51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0574" y="142747"/>
              <a:ext cx="9577451" cy="44434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0599" y="342900"/>
              <a:ext cx="9182100" cy="40481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4057650"/>
              <a:ext cx="12191999" cy="28003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6280" y="4929568"/>
            <a:ext cx="65265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15" dirty="0">
                <a:solidFill>
                  <a:srgbClr val="EBEBEB"/>
                </a:solidFill>
                <a:latin typeface="Gothic Uralic"/>
                <a:cs typeface="Gothic Uralic"/>
              </a:rPr>
              <a:t>Payload </a:t>
            </a:r>
            <a:r>
              <a:rPr sz="4800" spc="35" dirty="0">
                <a:solidFill>
                  <a:srgbClr val="EBEBEB"/>
                </a:solidFill>
                <a:latin typeface="Gothic Uralic"/>
                <a:cs typeface="Gothic Uralic"/>
              </a:rPr>
              <a:t>vs. </a:t>
            </a:r>
            <a:r>
              <a:rPr sz="4800" spc="20" dirty="0">
                <a:solidFill>
                  <a:srgbClr val="EBEBEB"/>
                </a:solidFill>
                <a:latin typeface="Gothic Uralic"/>
                <a:cs typeface="Gothic Uralic"/>
              </a:rPr>
              <a:t>Orbit</a:t>
            </a:r>
            <a:r>
              <a:rPr sz="4800" spc="-52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4800" spc="-15" dirty="0">
                <a:solidFill>
                  <a:srgbClr val="EBEBEB"/>
                </a:solidFill>
                <a:latin typeface="Gothic Uralic"/>
                <a:cs typeface="Gothic Uralic"/>
              </a:rPr>
              <a:t>type</a:t>
            </a:r>
            <a:endParaRPr sz="4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66999"/>
            <a:ext cx="4038600" cy="4191000"/>
            <a:chOff x="0" y="2666999"/>
            <a:chExt cx="4038600" cy="4191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610600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66999"/>
            <a:ext cx="4038599" cy="4190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0" y="0"/>
            <a:ext cx="160020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895600"/>
            <a:ext cx="1523999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10600" y="6095999"/>
            <a:ext cx="990600" cy="76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2192000" cy="4733925"/>
            <a:chOff x="0" y="0"/>
            <a:chExt cx="12192000" cy="4733925"/>
          </a:xfrm>
        </p:grpSpPr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2000" cy="4733925"/>
            </a:xfrm>
            <a:custGeom>
              <a:avLst/>
              <a:gdLst/>
              <a:ahLst/>
              <a:cxnLst/>
              <a:rect l="l" t="t" r="r" b="b"/>
              <a:pathLst>
                <a:path w="12192000" h="4733925">
                  <a:moveTo>
                    <a:pt x="12192000" y="0"/>
                  </a:moveTo>
                  <a:lnTo>
                    <a:pt x="0" y="0"/>
                  </a:lnTo>
                  <a:lnTo>
                    <a:pt x="0" y="4733925"/>
                  </a:lnTo>
                  <a:lnTo>
                    <a:pt x="12192000" y="47339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22</a:t>
            </a:r>
            <a:endParaRPr sz="2750">
              <a:latin typeface="Gothic Uralic"/>
              <a:cs typeface="Gothic Ural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95122"/>
            <a:ext cx="12192000" cy="6763384"/>
            <a:chOff x="0" y="95122"/>
            <a:chExt cx="12192000" cy="6763384"/>
          </a:xfrm>
        </p:grpSpPr>
        <p:sp>
          <p:nvSpPr>
            <p:cNvPr id="17" name="object 17"/>
            <p:cNvSpPr/>
            <p:nvPr/>
          </p:nvSpPr>
          <p:spPr>
            <a:xfrm>
              <a:off x="8715375" y="3752850"/>
              <a:ext cx="3476625" cy="829310"/>
            </a:xfrm>
            <a:custGeom>
              <a:avLst/>
              <a:gdLst/>
              <a:ahLst/>
              <a:cxnLst/>
              <a:rect l="l" t="t" r="r" b="b"/>
              <a:pathLst>
                <a:path w="3476625" h="829310">
                  <a:moveTo>
                    <a:pt x="3474847" y="0"/>
                  </a:moveTo>
                  <a:lnTo>
                    <a:pt x="3361435" y="38354"/>
                  </a:lnTo>
                  <a:lnTo>
                    <a:pt x="3247771" y="75945"/>
                  </a:lnTo>
                  <a:lnTo>
                    <a:pt x="3134105" y="113030"/>
                  </a:lnTo>
                  <a:lnTo>
                    <a:pt x="2905252" y="182625"/>
                  </a:lnTo>
                  <a:lnTo>
                    <a:pt x="2790698" y="216535"/>
                  </a:lnTo>
                  <a:lnTo>
                    <a:pt x="2677159" y="248285"/>
                  </a:lnTo>
                  <a:lnTo>
                    <a:pt x="2561335" y="279526"/>
                  </a:lnTo>
                  <a:lnTo>
                    <a:pt x="2446528" y="310006"/>
                  </a:lnTo>
                  <a:lnTo>
                    <a:pt x="2218435" y="367538"/>
                  </a:lnTo>
                  <a:lnTo>
                    <a:pt x="2105279" y="394716"/>
                  </a:lnTo>
                  <a:lnTo>
                    <a:pt x="1878202" y="446150"/>
                  </a:lnTo>
                  <a:lnTo>
                    <a:pt x="1766061" y="470662"/>
                  </a:lnTo>
                  <a:lnTo>
                    <a:pt x="1654936" y="493775"/>
                  </a:lnTo>
                  <a:lnTo>
                    <a:pt x="1432559" y="538352"/>
                  </a:lnTo>
                  <a:lnTo>
                    <a:pt x="1214247" y="579374"/>
                  </a:lnTo>
                  <a:lnTo>
                    <a:pt x="1106170" y="598677"/>
                  </a:lnTo>
                  <a:lnTo>
                    <a:pt x="998981" y="616712"/>
                  </a:lnTo>
                  <a:lnTo>
                    <a:pt x="893191" y="635126"/>
                  </a:lnTo>
                  <a:lnTo>
                    <a:pt x="788289" y="651763"/>
                  </a:lnTo>
                  <a:lnTo>
                    <a:pt x="482473" y="698119"/>
                  </a:lnTo>
                  <a:lnTo>
                    <a:pt x="188214" y="737997"/>
                  </a:lnTo>
                  <a:lnTo>
                    <a:pt x="0" y="760983"/>
                  </a:lnTo>
                  <a:lnTo>
                    <a:pt x="42164" y="827277"/>
                  </a:lnTo>
                  <a:lnTo>
                    <a:pt x="68566" y="828056"/>
                  </a:lnTo>
                  <a:lnTo>
                    <a:pt x="96676" y="828537"/>
                  </a:lnTo>
                  <a:lnTo>
                    <a:pt x="126449" y="828725"/>
                  </a:lnTo>
                  <a:lnTo>
                    <a:pt x="157839" y="828626"/>
                  </a:lnTo>
                  <a:lnTo>
                    <a:pt x="225290" y="827593"/>
                  </a:lnTo>
                  <a:lnTo>
                    <a:pt x="298664" y="825481"/>
                  </a:lnTo>
                  <a:lnTo>
                    <a:pt x="377597" y="822337"/>
                  </a:lnTo>
                  <a:lnTo>
                    <a:pt x="461727" y="818206"/>
                  </a:lnTo>
                  <a:lnTo>
                    <a:pt x="550689" y="813133"/>
                  </a:lnTo>
                  <a:lnTo>
                    <a:pt x="644119" y="807165"/>
                  </a:lnTo>
                  <a:lnTo>
                    <a:pt x="741655" y="800347"/>
                  </a:lnTo>
                  <a:lnTo>
                    <a:pt x="894858" y="788625"/>
                  </a:lnTo>
                  <a:lnTo>
                    <a:pt x="1055251" y="775247"/>
                  </a:lnTo>
                  <a:lnTo>
                    <a:pt x="1221606" y="760365"/>
                  </a:lnTo>
                  <a:lnTo>
                    <a:pt x="1392695" y="744135"/>
                  </a:lnTo>
                  <a:lnTo>
                    <a:pt x="1567291" y="726709"/>
                  </a:lnTo>
                  <a:lnTo>
                    <a:pt x="1744165" y="708242"/>
                  </a:lnTo>
                  <a:lnTo>
                    <a:pt x="1922091" y="688888"/>
                  </a:lnTo>
                  <a:lnTo>
                    <a:pt x="2158839" y="661966"/>
                  </a:lnTo>
                  <a:lnTo>
                    <a:pt x="2392363" y="634105"/>
                  </a:lnTo>
                  <a:lnTo>
                    <a:pt x="2619754" y="605668"/>
                  </a:lnTo>
                  <a:lnTo>
                    <a:pt x="2784521" y="584182"/>
                  </a:lnTo>
                  <a:lnTo>
                    <a:pt x="2942974" y="562731"/>
                  </a:lnTo>
                  <a:lnTo>
                    <a:pt x="3093884" y="541468"/>
                  </a:lnTo>
                  <a:lnTo>
                    <a:pt x="3236024" y="520549"/>
                  </a:lnTo>
                  <a:lnTo>
                    <a:pt x="3368167" y="500125"/>
                  </a:lnTo>
                  <a:lnTo>
                    <a:pt x="3476625" y="482092"/>
                  </a:lnTo>
                  <a:lnTo>
                    <a:pt x="3476625" y="12954"/>
                  </a:lnTo>
                  <a:lnTo>
                    <a:pt x="3474847" y="0"/>
                  </a:lnTo>
                  <a:close/>
                </a:path>
              </a:pathLst>
            </a:custGeom>
            <a:solidFill>
              <a:srgbClr val="1E51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7299" y="95122"/>
              <a:ext cx="8529701" cy="4481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7324" y="295275"/>
              <a:ext cx="7825867" cy="40733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4057650"/>
              <a:ext cx="12191999" cy="28003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6280" y="4929568"/>
            <a:ext cx="834072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dirty="0">
                <a:solidFill>
                  <a:srgbClr val="EBEBEB"/>
                </a:solidFill>
                <a:latin typeface="Gothic Uralic"/>
                <a:cs typeface="Gothic Uralic"/>
              </a:rPr>
              <a:t>Launch </a:t>
            </a:r>
            <a:r>
              <a:rPr sz="4800" spc="-5" dirty="0">
                <a:solidFill>
                  <a:srgbClr val="EBEBEB"/>
                </a:solidFill>
                <a:latin typeface="Gothic Uralic"/>
                <a:cs typeface="Gothic Uralic"/>
              </a:rPr>
              <a:t>success </a:t>
            </a:r>
            <a:r>
              <a:rPr sz="4800" spc="10" dirty="0">
                <a:solidFill>
                  <a:srgbClr val="EBEBEB"/>
                </a:solidFill>
                <a:latin typeface="Gothic Uralic"/>
                <a:cs typeface="Gothic Uralic"/>
              </a:rPr>
              <a:t>yearly</a:t>
            </a:r>
            <a:r>
              <a:rPr sz="4800" spc="-22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4800" spc="-10" dirty="0">
                <a:solidFill>
                  <a:srgbClr val="EBEBEB"/>
                </a:solidFill>
                <a:latin typeface="Gothic Uralic"/>
                <a:cs typeface="Gothic Uralic"/>
              </a:rPr>
              <a:t>trend</a:t>
            </a:r>
            <a:endParaRPr sz="4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4651" y="2508884"/>
            <a:ext cx="3938270" cy="22212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7200" spc="-20" dirty="0">
                <a:solidFill>
                  <a:srgbClr val="EBEBEB"/>
                </a:solidFill>
                <a:latin typeface="Gothic Uralic"/>
                <a:cs typeface="Gothic Uralic"/>
              </a:rPr>
              <a:t>EDA</a:t>
            </a:r>
            <a:r>
              <a:rPr sz="7200" spc="-6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7200" spc="5" dirty="0">
                <a:solidFill>
                  <a:srgbClr val="EBEBEB"/>
                </a:solidFill>
                <a:latin typeface="Gothic Uralic"/>
                <a:cs typeface="Gothic Uralic"/>
              </a:rPr>
              <a:t>with  </a:t>
            </a:r>
            <a:r>
              <a:rPr sz="7200" spc="10" dirty="0">
                <a:solidFill>
                  <a:srgbClr val="EBEBEB"/>
                </a:solidFill>
                <a:latin typeface="Gothic Uralic"/>
                <a:cs typeface="Gothic Uralic"/>
              </a:rPr>
              <a:t>SQL</a:t>
            </a:r>
            <a:endParaRPr sz="7200">
              <a:latin typeface="Gothic Uralic"/>
              <a:cs typeface="Gothic Ural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168380" cy="6858000"/>
            <a:chOff x="0" y="0"/>
            <a:chExt cx="11168380" cy="6858000"/>
          </a:xfrm>
        </p:grpSpPr>
        <p:sp>
          <p:nvSpPr>
            <p:cNvPr id="4" name="object 4"/>
            <p:cNvSpPr/>
            <p:nvPr/>
          </p:nvSpPr>
          <p:spPr>
            <a:xfrm>
              <a:off x="41338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7"/>
              <a:ext cx="4486274" cy="68577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23</a:t>
            </a:r>
            <a:endParaRPr sz="27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53140" y="6138671"/>
              <a:ext cx="905517" cy="7193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10708" y="0"/>
              <a:ext cx="738419" cy="11955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3624579" cy="1305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25" dirty="0">
                <a:solidFill>
                  <a:srgbClr val="EBEBEB"/>
                </a:solidFill>
              </a:rPr>
              <a:t>All </a:t>
            </a:r>
            <a:r>
              <a:rPr dirty="0">
                <a:solidFill>
                  <a:srgbClr val="EBEBEB"/>
                </a:solidFill>
              </a:rPr>
              <a:t>launch </a:t>
            </a:r>
            <a:r>
              <a:rPr spc="-5" dirty="0">
                <a:solidFill>
                  <a:srgbClr val="EBEBEB"/>
                </a:solidFill>
              </a:rPr>
              <a:t>site  </a:t>
            </a:r>
            <a:r>
              <a:rPr spc="5" dirty="0">
                <a:solidFill>
                  <a:srgbClr val="EBEBEB"/>
                </a:solidFill>
              </a:rPr>
              <a:t>names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6448425" y="0"/>
            <a:ext cx="5743575" cy="6858000"/>
            <a:chOff x="6448425" y="0"/>
            <a:chExt cx="5743575" cy="6858000"/>
          </a:xfrm>
        </p:grpSpPr>
        <p:sp>
          <p:nvSpPr>
            <p:cNvPr id="13" name="object 13"/>
            <p:cNvSpPr/>
            <p:nvPr/>
          </p:nvSpPr>
          <p:spPr>
            <a:xfrm>
              <a:off x="6448425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476123" y="0"/>
                  </a:moveTo>
                  <a:lnTo>
                    <a:pt x="0" y="0"/>
                  </a:lnTo>
                  <a:lnTo>
                    <a:pt x="28194" y="122047"/>
                  </a:lnTo>
                  <a:lnTo>
                    <a:pt x="55879" y="244475"/>
                  </a:lnTo>
                  <a:lnTo>
                    <a:pt x="82930" y="366902"/>
                  </a:lnTo>
                  <a:lnTo>
                    <a:pt x="132333" y="612901"/>
                  </a:lnTo>
                  <a:lnTo>
                    <a:pt x="156209" y="735964"/>
                  </a:lnTo>
                  <a:lnTo>
                    <a:pt x="177926" y="857758"/>
                  </a:lnTo>
                  <a:lnTo>
                    <a:pt x="199135" y="981710"/>
                  </a:lnTo>
                  <a:lnTo>
                    <a:pt x="219455" y="1104773"/>
                  </a:lnTo>
                  <a:lnTo>
                    <a:pt x="256921" y="1348739"/>
                  </a:lnTo>
                  <a:lnTo>
                    <a:pt x="274320" y="1469644"/>
                  </a:lnTo>
                  <a:lnTo>
                    <a:pt x="305816" y="1711960"/>
                  </a:lnTo>
                  <a:lnTo>
                    <a:pt x="320548" y="1831594"/>
                  </a:lnTo>
                  <a:lnTo>
                    <a:pt x="334009" y="1949830"/>
                  </a:lnTo>
                  <a:lnTo>
                    <a:pt x="359028" y="2186686"/>
                  </a:lnTo>
                  <a:lnTo>
                    <a:pt x="380873" y="2418715"/>
                  </a:lnTo>
                  <a:lnTo>
                    <a:pt x="390905" y="2533650"/>
                  </a:lnTo>
                  <a:lnTo>
                    <a:pt x="399542" y="2647441"/>
                  </a:lnTo>
                  <a:lnTo>
                    <a:pt x="408685" y="2759710"/>
                  </a:lnTo>
                  <a:lnTo>
                    <a:pt x="416178" y="2870962"/>
                  </a:lnTo>
                  <a:lnTo>
                    <a:pt x="435864" y="3194939"/>
                  </a:lnTo>
                  <a:lnTo>
                    <a:pt x="450215" y="3506342"/>
                  </a:lnTo>
                  <a:lnTo>
                    <a:pt x="456819" y="3705225"/>
                  </a:lnTo>
                  <a:lnTo>
                    <a:pt x="526288" y="3667887"/>
                  </a:lnTo>
                  <a:lnTo>
                    <a:pt x="531999" y="3613680"/>
                  </a:lnTo>
                  <a:lnTo>
                    <a:pt x="539559" y="3520330"/>
                  </a:lnTo>
                  <a:lnTo>
                    <a:pt x="543944" y="3450560"/>
                  </a:lnTo>
                  <a:lnTo>
                    <a:pt x="547821" y="3375154"/>
                  </a:lnTo>
                  <a:lnTo>
                    <a:pt x="551200" y="3294447"/>
                  </a:lnTo>
                  <a:lnTo>
                    <a:pt x="554095" y="3208777"/>
                  </a:lnTo>
                  <a:lnTo>
                    <a:pt x="556518" y="3118481"/>
                  </a:lnTo>
                  <a:lnTo>
                    <a:pt x="558481" y="3023893"/>
                  </a:lnTo>
                  <a:lnTo>
                    <a:pt x="560589" y="2874703"/>
                  </a:lnTo>
                  <a:lnTo>
                    <a:pt x="561730" y="2717752"/>
                  </a:lnTo>
                  <a:lnTo>
                    <a:pt x="561946" y="2554177"/>
                  </a:lnTo>
                  <a:lnTo>
                    <a:pt x="561278" y="2385111"/>
                  </a:lnTo>
                  <a:lnTo>
                    <a:pt x="559767" y="2211692"/>
                  </a:lnTo>
                  <a:lnTo>
                    <a:pt x="556514" y="1975658"/>
                  </a:lnTo>
                  <a:lnTo>
                    <a:pt x="551933" y="1736594"/>
                  </a:lnTo>
                  <a:lnTo>
                    <a:pt x="546123" y="1497194"/>
                  </a:lnTo>
                  <a:lnTo>
                    <a:pt x="539182" y="1260148"/>
                  </a:lnTo>
                  <a:lnTo>
                    <a:pt x="531208" y="1028150"/>
                  </a:lnTo>
                  <a:lnTo>
                    <a:pt x="522298" y="803891"/>
                  </a:lnTo>
                  <a:lnTo>
                    <a:pt x="512550" y="590064"/>
                  </a:lnTo>
                  <a:lnTo>
                    <a:pt x="504748" y="438158"/>
                  </a:lnTo>
                  <a:lnTo>
                    <a:pt x="496571" y="294770"/>
                  </a:lnTo>
                  <a:lnTo>
                    <a:pt x="488060" y="161035"/>
                  </a:lnTo>
                  <a:lnTo>
                    <a:pt x="47612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67500" y="0"/>
              <a:ext cx="5524500" cy="6858000"/>
            </a:xfrm>
            <a:custGeom>
              <a:avLst/>
              <a:gdLst/>
              <a:ahLst/>
              <a:cxnLst/>
              <a:rect l="l" t="t" r="r" b="b"/>
              <a:pathLst>
                <a:path w="5524500" h="6858000">
                  <a:moveTo>
                    <a:pt x="5524500" y="0"/>
                  </a:moveTo>
                  <a:lnTo>
                    <a:pt x="1143" y="0"/>
                  </a:lnTo>
                  <a:lnTo>
                    <a:pt x="26161" y="155701"/>
                  </a:lnTo>
                  <a:lnTo>
                    <a:pt x="50038" y="310642"/>
                  </a:lnTo>
                  <a:lnTo>
                    <a:pt x="73405" y="466344"/>
                  </a:lnTo>
                  <a:lnTo>
                    <a:pt x="93345" y="622680"/>
                  </a:lnTo>
                  <a:lnTo>
                    <a:pt x="113538" y="778383"/>
                  </a:lnTo>
                  <a:lnTo>
                    <a:pt x="132333" y="934720"/>
                  </a:lnTo>
                  <a:lnTo>
                    <a:pt x="148463" y="1089025"/>
                  </a:lnTo>
                  <a:lnTo>
                    <a:pt x="163702" y="1245362"/>
                  </a:lnTo>
                  <a:lnTo>
                    <a:pt x="177673" y="1401064"/>
                  </a:lnTo>
                  <a:lnTo>
                    <a:pt x="201802" y="1709039"/>
                  </a:lnTo>
                  <a:lnTo>
                    <a:pt x="211963" y="1861947"/>
                  </a:lnTo>
                  <a:lnTo>
                    <a:pt x="219836" y="2014854"/>
                  </a:lnTo>
                  <a:lnTo>
                    <a:pt x="228092" y="2167128"/>
                  </a:lnTo>
                  <a:lnTo>
                    <a:pt x="234950" y="2318004"/>
                  </a:lnTo>
                  <a:lnTo>
                    <a:pt x="239775" y="2467483"/>
                  </a:lnTo>
                  <a:lnTo>
                    <a:pt x="248030" y="2765171"/>
                  </a:lnTo>
                  <a:lnTo>
                    <a:pt x="251968" y="3057271"/>
                  </a:lnTo>
                  <a:lnTo>
                    <a:pt x="252856" y="3201289"/>
                  </a:lnTo>
                  <a:lnTo>
                    <a:pt x="251968" y="3343910"/>
                  </a:lnTo>
                  <a:lnTo>
                    <a:pt x="251968" y="3485261"/>
                  </a:lnTo>
                  <a:lnTo>
                    <a:pt x="249935" y="3625088"/>
                  </a:lnTo>
                  <a:lnTo>
                    <a:pt x="243967" y="3898138"/>
                  </a:lnTo>
                  <a:lnTo>
                    <a:pt x="240792" y="4031106"/>
                  </a:lnTo>
                  <a:lnTo>
                    <a:pt x="235966" y="4163441"/>
                  </a:lnTo>
                  <a:lnTo>
                    <a:pt x="230758" y="4293743"/>
                  </a:lnTo>
                  <a:lnTo>
                    <a:pt x="226059" y="4421378"/>
                  </a:lnTo>
                  <a:lnTo>
                    <a:pt x="212725" y="4670298"/>
                  </a:lnTo>
                  <a:lnTo>
                    <a:pt x="198627" y="4908931"/>
                  </a:lnTo>
                  <a:lnTo>
                    <a:pt x="183896" y="5138039"/>
                  </a:lnTo>
                  <a:lnTo>
                    <a:pt x="167640" y="5354701"/>
                  </a:lnTo>
                  <a:lnTo>
                    <a:pt x="150622" y="5561838"/>
                  </a:lnTo>
                  <a:lnTo>
                    <a:pt x="132333" y="5753862"/>
                  </a:lnTo>
                  <a:lnTo>
                    <a:pt x="114426" y="5934227"/>
                  </a:lnTo>
                  <a:lnTo>
                    <a:pt x="96393" y="6100191"/>
                  </a:lnTo>
                  <a:lnTo>
                    <a:pt x="79375" y="6252438"/>
                  </a:lnTo>
                  <a:lnTo>
                    <a:pt x="63373" y="6387541"/>
                  </a:lnTo>
                  <a:lnTo>
                    <a:pt x="48005" y="6509613"/>
                  </a:lnTo>
                  <a:lnTo>
                    <a:pt x="35305" y="6612483"/>
                  </a:lnTo>
                  <a:lnTo>
                    <a:pt x="23114" y="6698894"/>
                  </a:lnTo>
                  <a:lnTo>
                    <a:pt x="0" y="6857999"/>
                  </a:lnTo>
                  <a:lnTo>
                    <a:pt x="5524500" y="6858000"/>
                  </a:lnTo>
                  <a:lnTo>
                    <a:pt x="5524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200900" y="0"/>
            <a:ext cx="3967479" cy="5939155"/>
            <a:chOff x="7200900" y="0"/>
            <a:chExt cx="3967479" cy="5939155"/>
          </a:xfrm>
        </p:grpSpPr>
        <p:sp>
          <p:nvSpPr>
            <p:cNvPr id="16" name="object 16"/>
            <p:cNvSpPr/>
            <p:nvPr/>
          </p:nvSpPr>
          <p:spPr>
            <a:xfrm>
              <a:off x="7200900" y="885761"/>
              <a:ext cx="3252851" cy="50530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77100" y="962025"/>
              <a:ext cx="3048000" cy="48482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58050" y="942975"/>
              <a:ext cx="3086100" cy="4886325"/>
            </a:xfrm>
            <a:custGeom>
              <a:avLst/>
              <a:gdLst/>
              <a:ahLst/>
              <a:cxnLst/>
              <a:rect l="l" t="t" r="r" b="b"/>
              <a:pathLst>
                <a:path w="3086100" h="4886325">
                  <a:moveTo>
                    <a:pt x="0" y="4886325"/>
                  </a:moveTo>
                  <a:lnTo>
                    <a:pt x="3086100" y="4886325"/>
                  </a:lnTo>
                  <a:lnTo>
                    <a:pt x="3086100" y="0"/>
                  </a:lnTo>
                  <a:lnTo>
                    <a:pt x="0" y="0"/>
                  </a:lnTo>
                  <a:lnTo>
                    <a:pt x="0" y="488632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24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8344" y="2894647"/>
            <a:ext cx="5372100" cy="16891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25"/>
              </a:spcBef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Find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names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the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unique launch 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site 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using </a:t>
            </a:r>
            <a:r>
              <a:rPr sz="2000" i="1" spc="25" dirty="0">
                <a:solidFill>
                  <a:srgbClr val="FFC000"/>
                </a:solidFill>
                <a:latin typeface="TeXGyreAdventor"/>
                <a:cs typeface="TeXGyreAdventor"/>
              </a:rPr>
              <a:t>select </a:t>
            </a:r>
            <a:r>
              <a:rPr sz="2000" i="1" spc="15" dirty="0">
                <a:solidFill>
                  <a:srgbClr val="FFC000"/>
                </a:solidFill>
                <a:latin typeface="TeXGyreAdventor"/>
                <a:cs typeface="TeXGyreAdventor"/>
              </a:rPr>
              <a:t>distinct</a:t>
            </a:r>
            <a:r>
              <a:rPr sz="2000" i="1" spc="165" dirty="0">
                <a:solidFill>
                  <a:srgbClr val="FFC000"/>
                </a:solidFill>
                <a:latin typeface="TeXGyreAdventor"/>
                <a:cs typeface="TeXGyreAdventor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statement</a:t>
            </a:r>
            <a:endParaRPr sz="2000">
              <a:latin typeface="Gothic Uralic"/>
              <a:cs typeface="Gothic Uralic"/>
            </a:endParaRPr>
          </a:p>
          <a:p>
            <a:pPr marL="355600" marR="37465" indent="-343535" algn="just">
              <a:lnSpc>
                <a:spcPct val="100000"/>
              </a:lnSpc>
              <a:spcBef>
                <a:spcPts val="1060"/>
              </a:spcBef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Table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beside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shows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all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launch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sites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2000" spc="-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our 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dataset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that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SpaceX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has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used for</a:t>
            </a:r>
            <a:r>
              <a:rPr sz="2000" spc="-2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rocket 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endParaRPr sz="20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53140" y="6138671"/>
              <a:ext cx="905517" cy="7193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10708" y="0"/>
              <a:ext cx="738419" cy="11955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3265" y="1462024"/>
            <a:ext cx="2614295" cy="13957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60"/>
              </a:spcBef>
            </a:pPr>
            <a:r>
              <a:rPr sz="3200" spc="15" dirty="0">
                <a:solidFill>
                  <a:srgbClr val="EBEBEB"/>
                </a:solidFill>
              </a:rPr>
              <a:t>Launch </a:t>
            </a:r>
            <a:r>
              <a:rPr sz="3200" spc="5" dirty="0">
                <a:solidFill>
                  <a:srgbClr val="EBEBEB"/>
                </a:solidFill>
              </a:rPr>
              <a:t>site  </a:t>
            </a:r>
            <a:r>
              <a:rPr sz="3200" spc="10" dirty="0">
                <a:solidFill>
                  <a:srgbClr val="EBEBEB"/>
                </a:solidFill>
              </a:rPr>
              <a:t>names</a:t>
            </a:r>
            <a:r>
              <a:rPr sz="3200" spc="-145" dirty="0">
                <a:solidFill>
                  <a:srgbClr val="EBEBEB"/>
                </a:solidFill>
              </a:rPr>
              <a:t> </a:t>
            </a:r>
            <a:r>
              <a:rPr sz="3200" dirty="0">
                <a:solidFill>
                  <a:srgbClr val="EBEBEB"/>
                </a:solidFill>
              </a:rPr>
              <a:t>begin  </a:t>
            </a:r>
            <a:r>
              <a:rPr sz="3200" spc="-5" dirty="0">
                <a:solidFill>
                  <a:srgbClr val="EBEBEB"/>
                </a:solidFill>
              </a:rPr>
              <a:t>with</a:t>
            </a:r>
            <a:r>
              <a:rPr sz="3200" spc="5" dirty="0">
                <a:solidFill>
                  <a:srgbClr val="EBEBEB"/>
                </a:solidFill>
              </a:rPr>
              <a:t> </a:t>
            </a:r>
            <a:r>
              <a:rPr sz="3200" spc="25" dirty="0">
                <a:solidFill>
                  <a:srgbClr val="EBEBEB"/>
                </a:solidFill>
              </a:rPr>
              <a:t>`CCA`</a:t>
            </a:r>
            <a:endParaRPr sz="3200"/>
          </a:p>
        </p:txBody>
      </p:sp>
      <p:grpSp>
        <p:nvGrpSpPr>
          <p:cNvPr id="12" name="object 12"/>
          <p:cNvGrpSpPr/>
          <p:nvPr/>
        </p:nvGrpSpPr>
        <p:grpSpPr>
          <a:xfrm>
            <a:off x="3943350" y="0"/>
            <a:ext cx="8248650" cy="6858000"/>
            <a:chOff x="3943350" y="0"/>
            <a:chExt cx="8248650" cy="6858000"/>
          </a:xfrm>
        </p:grpSpPr>
        <p:sp>
          <p:nvSpPr>
            <p:cNvPr id="13" name="object 13"/>
            <p:cNvSpPr/>
            <p:nvPr/>
          </p:nvSpPr>
          <p:spPr>
            <a:xfrm>
              <a:off x="3943350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476123" y="0"/>
                  </a:moveTo>
                  <a:lnTo>
                    <a:pt x="0" y="0"/>
                  </a:lnTo>
                  <a:lnTo>
                    <a:pt x="28194" y="122047"/>
                  </a:lnTo>
                  <a:lnTo>
                    <a:pt x="55879" y="244475"/>
                  </a:lnTo>
                  <a:lnTo>
                    <a:pt x="82930" y="366902"/>
                  </a:lnTo>
                  <a:lnTo>
                    <a:pt x="132334" y="612901"/>
                  </a:lnTo>
                  <a:lnTo>
                    <a:pt x="156210" y="735964"/>
                  </a:lnTo>
                  <a:lnTo>
                    <a:pt x="177926" y="857758"/>
                  </a:lnTo>
                  <a:lnTo>
                    <a:pt x="199136" y="981710"/>
                  </a:lnTo>
                  <a:lnTo>
                    <a:pt x="219455" y="1104773"/>
                  </a:lnTo>
                  <a:lnTo>
                    <a:pt x="256921" y="1348739"/>
                  </a:lnTo>
                  <a:lnTo>
                    <a:pt x="274320" y="1469644"/>
                  </a:lnTo>
                  <a:lnTo>
                    <a:pt x="305815" y="1711960"/>
                  </a:lnTo>
                  <a:lnTo>
                    <a:pt x="320548" y="1831594"/>
                  </a:lnTo>
                  <a:lnTo>
                    <a:pt x="334010" y="1949830"/>
                  </a:lnTo>
                  <a:lnTo>
                    <a:pt x="359028" y="2186686"/>
                  </a:lnTo>
                  <a:lnTo>
                    <a:pt x="380873" y="2418715"/>
                  </a:lnTo>
                  <a:lnTo>
                    <a:pt x="390905" y="2533650"/>
                  </a:lnTo>
                  <a:lnTo>
                    <a:pt x="399541" y="2647441"/>
                  </a:lnTo>
                  <a:lnTo>
                    <a:pt x="408686" y="2759710"/>
                  </a:lnTo>
                  <a:lnTo>
                    <a:pt x="416178" y="2870962"/>
                  </a:lnTo>
                  <a:lnTo>
                    <a:pt x="435863" y="3194939"/>
                  </a:lnTo>
                  <a:lnTo>
                    <a:pt x="450214" y="3506342"/>
                  </a:lnTo>
                  <a:lnTo>
                    <a:pt x="456819" y="3705225"/>
                  </a:lnTo>
                  <a:lnTo>
                    <a:pt x="526288" y="3667887"/>
                  </a:lnTo>
                  <a:lnTo>
                    <a:pt x="531999" y="3613680"/>
                  </a:lnTo>
                  <a:lnTo>
                    <a:pt x="539559" y="3520330"/>
                  </a:lnTo>
                  <a:lnTo>
                    <a:pt x="543944" y="3450560"/>
                  </a:lnTo>
                  <a:lnTo>
                    <a:pt x="547821" y="3375154"/>
                  </a:lnTo>
                  <a:lnTo>
                    <a:pt x="551200" y="3294447"/>
                  </a:lnTo>
                  <a:lnTo>
                    <a:pt x="554095" y="3208777"/>
                  </a:lnTo>
                  <a:lnTo>
                    <a:pt x="556518" y="3118481"/>
                  </a:lnTo>
                  <a:lnTo>
                    <a:pt x="558481" y="3023893"/>
                  </a:lnTo>
                  <a:lnTo>
                    <a:pt x="560589" y="2874703"/>
                  </a:lnTo>
                  <a:lnTo>
                    <a:pt x="561730" y="2717752"/>
                  </a:lnTo>
                  <a:lnTo>
                    <a:pt x="561946" y="2554177"/>
                  </a:lnTo>
                  <a:lnTo>
                    <a:pt x="561278" y="2385111"/>
                  </a:lnTo>
                  <a:lnTo>
                    <a:pt x="559767" y="2211692"/>
                  </a:lnTo>
                  <a:lnTo>
                    <a:pt x="556514" y="1975658"/>
                  </a:lnTo>
                  <a:lnTo>
                    <a:pt x="551933" y="1736594"/>
                  </a:lnTo>
                  <a:lnTo>
                    <a:pt x="546123" y="1497194"/>
                  </a:lnTo>
                  <a:lnTo>
                    <a:pt x="539182" y="1260148"/>
                  </a:lnTo>
                  <a:lnTo>
                    <a:pt x="531208" y="1028150"/>
                  </a:lnTo>
                  <a:lnTo>
                    <a:pt x="522298" y="803891"/>
                  </a:lnTo>
                  <a:lnTo>
                    <a:pt x="512550" y="590064"/>
                  </a:lnTo>
                  <a:lnTo>
                    <a:pt x="504748" y="438158"/>
                  </a:lnTo>
                  <a:lnTo>
                    <a:pt x="496571" y="294770"/>
                  </a:lnTo>
                  <a:lnTo>
                    <a:pt x="488061" y="161035"/>
                  </a:lnTo>
                  <a:lnTo>
                    <a:pt x="47612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2425" y="0"/>
              <a:ext cx="8029575" cy="6858000"/>
            </a:xfrm>
            <a:custGeom>
              <a:avLst/>
              <a:gdLst/>
              <a:ahLst/>
              <a:cxnLst/>
              <a:rect l="l" t="t" r="r" b="b"/>
              <a:pathLst>
                <a:path w="8029575" h="6858000">
                  <a:moveTo>
                    <a:pt x="8029575" y="0"/>
                  </a:moveTo>
                  <a:lnTo>
                    <a:pt x="1142" y="0"/>
                  </a:lnTo>
                  <a:lnTo>
                    <a:pt x="26162" y="155701"/>
                  </a:lnTo>
                  <a:lnTo>
                    <a:pt x="50037" y="310642"/>
                  </a:lnTo>
                  <a:lnTo>
                    <a:pt x="73405" y="466344"/>
                  </a:lnTo>
                  <a:lnTo>
                    <a:pt x="113664" y="778383"/>
                  </a:lnTo>
                  <a:lnTo>
                    <a:pt x="132461" y="934720"/>
                  </a:lnTo>
                  <a:lnTo>
                    <a:pt x="148589" y="1089025"/>
                  </a:lnTo>
                  <a:lnTo>
                    <a:pt x="163829" y="1245362"/>
                  </a:lnTo>
                  <a:lnTo>
                    <a:pt x="177800" y="1401064"/>
                  </a:lnTo>
                  <a:lnTo>
                    <a:pt x="202057" y="1709039"/>
                  </a:lnTo>
                  <a:lnTo>
                    <a:pt x="212089" y="1861947"/>
                  </a:lnTo>
                  <a:lnTo>
                    <a:pt x="219963" y="2014854"/>
                  </a:lnTo>
                  <a:lnTo>
                    <a:pt x="228219" y="2167128"/>
                  </a:lnTo>
                  <a:lnTo>
                    <a:pt x="235076" y="2318004"/>
                  </a:lnTo>
                  <a:lnTo>
                    <a:pt x="240029" y="2467483"/>
                  </a:lnTo>
                  <a:lnTo>
                    <a:pt x="248285" y="2765171"/>
                  </a:lnTo>
                  <a:lnTo>
                    <a:pt x="252095" y="3057271"/>
                  </a:lnTo>
                  <a:lnTo>
                    <a:pt x="253111" y="3201289"/>
                  </a:lnTo>
                  <a:lnTo>
                    <a:pt x="252095" y="3343910"/>
                  </a:lnTo>
                  <a:lnTo>
                    <a:pt x="252095" y="3485261"/>
                  </a:lnTo>
                  <a:lnTo>
                    <a:pt x="250062" y="3625088"/>
                  </a:lnTo>
                  <a:lnTo>
                    <a:pt x="244221" y="3898138"/>
                  </a:lnTo>
                  <a:lnTo>
                    <a:pt x="241046" y="4031106"/>
                  </a:lnTo>
                  <a:lnTo>
                    <a:pt x="236092" y="4163441"/>
                  </a:lnTo>
                  <a:lnTo>
                    <a:pt x="230886" y="4293743"/>
                  </a:lnTo>
                  <a:lnTo>
                    <a:pt x="226187" y="4421378"/>
                  </a:lnTo>
                  <a:lnTo>
                    <a:pt x="212978" y="4670298"/>
                  </a:lnTo>
                  <a:lnTo>
                    <a:pt x="198882" y="4908931"/>
                  </a:lnTo>
                  <a:lnTo>
                    <a:pt x="184023" y="5138039"/>
                  </a:lnTo>
                  <a:lnTo>
                    <a:pt x="167766" y="5354701"/>
                  </a:lnTo>
                  <a:lnTo>
                    <a:pt x="150749" y="5561838"/>
                  </a:lnTo>
                  <a:lnTo>
                    <a:pt x="132461" y="5753862"/>
                  </a:lnTo>
                  <a:lnTo>
                    <a:pt x="114426" y="5934227"/>
                  </a:lnTo>
                  <a:lnTo>
                    <a:pt x="96520" y="6100191"/>
                  </a:lnTo>
                  <a:lnTo>
                    <a:pt x="79501" y="6252438"/>
                  </a:lnTo>
                  <a:lnTo>
                    <a:pt x="63373" y="6387541"/>
                  </a:lnTo>
                  <a:lnTo>
                    <a:pt x="48005" y="6509613"/>
                  </a:lnTo>
                  <a:lnTo>
                    <a:pt x="35305" y="6612483"/>
                  </a:lnTo>
                  <a:lnTo>
                    <a:pt x="23240" y="6698894"/>
                  </a:lnTo>
                  <a:lnTo>
                    <a:pt x="0" y="6857999"/>
                  </a:lnTo>
                  <a:lnTo>
                    <a:pt x="8029575" y="6858000"/>
                  </a:lnTo>
                  <a:lnTo>
                    <a:pt x="8029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0391775" y="0"/>
            <a:ext cx="776287" cy="1214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25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3265" y="3443541"/>
            <a:ext cx="2687320" cy="15309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5080" indent="-343535">
              <a:lnSpc>
                <a:spcPct val="100800"/>
              </a:lnSpc>
              <a:spcBef>
                <a:spcPts val="85"/>
              </a:spcBef>
              <a:tabLst>
                <a:tab pos="355600" algn="l"/>
              </a:tabLst>
            </a:pPr>
            <a:r>
              <a:rPr sz="1400" spc="270" dirty="0">
                <a:solidFill>
                  <a:srgbClr val="F7F7F7"/>
                </a:solidFill>
                <a:latin typeface="Arial"/>
                <a:cs typeface="Arial"/>
              </a:rPr>
              <a:t>	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1800" spc="-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1800" spc="-1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sites</a:t>
            </a:r>
            <a:r>
              <a:rPr sz="18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begin 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with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string</a:t>
            </a:r>
            <a:r>
              <a:rPr sz="1800" spc="-25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`CCA`</a:t>
            </a:r>
            <a:endParaRPr sz="1800">
              <a:latin typeface="Gothic Uralic"/>
              <a:cs typeface="Gothic Uralic"/>
            </a:endParaRPr>
          </a:p>
          <a:p>
            <a:pPr marL="355600" marR="154305" indent="-343535">
              <a:lnSpc>
                <a:spcPct val="100800"/>
              </a:lnSpc>
              <a:spcBef>
                <a:spcPts val="975"/>
              </a:spcBef>
              <a:tabLst>
                <a:tab pos="355600" algn="l"/>
              </a:tabLst>
            </a:pPr>
            <a:r>
              <a:rPr sz="1400" spc="270" dirty="0">
                <a:solidFill>
                  <a:srgbClr val="F7F7F7"/>
                </a:solidFill>
                <a:latin typeface="Arial"/>
                <a:cs typeface="Arial"/>
              </a:rPr>
              <a:t>	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Queried </a:t>
            </a:r>
            <a:r>
              <a:rPr sz="1800" spc="35" dirty="0">
                <a:solidFill>
                  <a:srgbClr val="FFFFFF"/>
                </a:solidFill>
                <a:latin typeface="Gothic Uralic"/>
                <a:cs typeface="Gothic Uralic"/>
              </a:rPr>
              <a:t>using </a:t>
            </a:r>
            <a:r>
              <a:rPr sz="1800" i="1" spc="40" dirty="0">
                <a:solidFill>
                  <a:srgbClr val="FFC000"/>
                </a:solidFill>
                <a:latin typeface="TeXGyreAdventor"/>
                <a:cs typeface="TeXGyreAdventor"/>
              </a:rPr>
              <a:t>like 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operator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for  </a:t>
            </a:r>
            <a:r>
              <a:rPr sz="1800" i="1" spc="15" dirty="0">
                <a:solidFill>
                  <a:srgbClr val="00AFEF"/>
                </a:solidFill>
                <a:latin typeface="TeXGyreAdventor"/>
                <a:cs typeface="TeXGyreAdventor"/>
              </a:rPr>
              <a:t>launch_site</a:t>
            </a:r>
            <a:r>
              <a:rPr sz="1800" i="1" spc="-210" dirty="0">
                <a:solidFill>
                  <a:srgbClr val="00AFEF"/>
                </a:solidFill>
                <a:latin typeface="TeXGyreAdventor"/>
                <a:cs typeface="TeXGyreAdventor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column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43400" y="2085848"/>
            <a:ext cx="7858125" cy="2824480"/>
            <a:chOff x="4343400" y="2085848"/>
            <a:chExt cx="7858125" cy="2824480"/>
          </a:xfrm>
        </p:grpSpPr>
        <p:sp>
          <p:nvSpPr>
            <p:cNvPr id="20" name="object 20"/>
            <p:cNvSpPr/>
            <p:nvPr/>
          </p:nvSpPr>
          <p:spPr>
            <a:xfrm>
              <a:off x="4343400" y="2085848"/>
              <a:ext cx="7848600" cy="28242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600" y="2162175"/>
              <a:ext cx="7743825" cy="26193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00550" y="2143125"/>
              <a:ext cx="7781925" cy="2657475"/>
            </a:xfrm>
            <a:custGeom>
              <a:avLst/>
              <a:gdLst/>
              <a:ahLst/>
              <a:cxnLst/>
              <a:rect l="l" t="t" r="r" b="b"/>
              <a:pathLst>
                <a:path w="7781925" h="2657475">
                  <a:moveTo>
                    <a:pt x="0" y="2657475"/>
                  </a:moveTo>
                  <a:lnTo>
                    <a:pt x="7781925" y="2657475"/>
                  </a:lnTo>
                  <a:lnTo>
                    <a:pt x="7781925" y="0"/>
                  </a:lnTo>
                  <a:lnTo>
                    <a:pt x="0" y="0"/>
                  </a:lnTo>
                  <a:lnTo>
                    <a:pt x="0" y="26574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52390" y="537210"/>
            <a:ext cx="360299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EBEBEB"/>
                </a:solidFill>
                <a:latin typeface="Gothic Uralic"/>
                <a:cs typeface="Gothic Uralic"/>
              </a:rPr>
              <a:t>Total</a:t>
            </a:r>
            <a:r>
              <a:rPr b="0" spc="-4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payload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652390" y="1118869"/>
            <a:ext cx="6403975" cy="123888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510"/>
              </a:lnSpc>
              <a:spcBef>
                <a:spcPts val="695"/>
              </a:spcBef>
            </a:pPr>
            <a:r>
              <a:rPr sz="4200" spc="-15" dirty="0">
                <a:solidFill>
                  <a:srgbClr val="EBEBEB"/>
                </a:solidFill>
                <a:latin typeface="Gothic Uralic"/>
                <a:cs typeface="Gothic Uralic"/>
              </a:rPr>
              <a:t>mass </a:t>
            </a:r>
            <a:r>
              <a:rPr sz="4200" spc="-10" dirty="0">
                <a:solidFill>
                  <a:srgbClr val="EBEBEB"/>
                </a:solidFill>
                <a:latin typeface="Gothic Uralic"/>
                <a:cs typeface="Gothic Uralic"/>
              </a:rPr>
              <a:t>carried by boosters  </a:t>
            </a:r>
            <a:r>
              <a:rPr sz="4200" spc="15" dirty="0">
                <a:solidFill>
                  <a:srgbClr val="EBEBEB"/>
                </a:solidFill>
                <a:latin typeface="Gothic Uralic"/>
                <a:cs typeface="Gothic Uralic"/>
              </a:rPr>
              <a:t>from</a:t>
            </a:r>
            <a:r>
              <a:rPr sz="4200" spc="-8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4200" spc="-55" dirty="0">
                <a:solidFill>
                  <a:srgbClr val="EBEBEB"/>
                </a:solidFill>
                <a:latin typeface="Gothic Uralic"/>
                <a:cs typeface="Gothic Uralic"/>
              </a:rPr>
              <a:t>NASA</a:t>
            </a:r>
            <a:endParaRPr sz="4200">
              <a:latin typeface="Gothic Uralic"/>
              <a:cs typeface="Gothic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6" name="object 16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0" y="0"/>
            <a:ext cx="4695825" cy="6858000"/>
            <a:chOff x="0" y="0"/>
            <a:chExt cx="4695825" cy="6858000"/>
          </a:xfrm>
        </p:grpSpPr>
        <p:sp>
          <p:nvSpPr>
            <p:cNvPr id="19" name="object 19"/>
            <p:cNvSpPr/>
            <p:nvPr/>
          </p:nvSpPr>
          <p:spPr>
            <a:xfrm>
              <a:off x="41338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4486275" cy="6858000"/>
            </a:xfrm>
            <a:custGeom>
              <a:avLst/>
              <a:gdLst/>
              <a:ahLst/>
              <a:cxnLst/>
              <a:rect l="l" t="t" r="r" b="b"/>
              <a:pathLst>
                <a:path w="4486275" h="6858000">
                  <a:moveTo>
                    <a:pt x="448513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486275" y="6857999"/>
                  </a:lnTo>
                  <a:lnTo>
                    <a:pt x="4463034" y="6698894"/>
                  </a:lnTo>
                  <a:lnTo>
                    <a:pt x="4450969" y="6612483"/>
                  </a:lnTo>
                  <a:lnTo>
                    <a:pt x="4422902" y="6387541"/>
                  </a:lnTo>
                  <a:lnTo>
                    <a:pt x="4406646" y="6252438"/>
                  </a:lnTo>
                  <a:lnTo>
                    <a:pt x="4389755" y="6100191"/>
                  </a:lnTo>
                  <a:lnTo>
                    <a:pt x="4371721" y="5934227"/>
                  </a:lnTo>
                  <a:lnTo>
                    <a:pt x="4353687" y="5753862"/>
                  </a:lnTo>
                  <a:lnTo>
                    <a:pt x="4335399" y="5561838"/>
                  </a:lnTo>
                  <a:lnTo>
                    <a:pt x="4318381" y="5354701"/>
                  </a:lnTo>
                  <a:lnTo>
                    <a:pt x="4301998" y="5138039"/>
                  </a:lnTo>
                  <a:lnTo>
                    <a:pt x="4287266" y="4908931"/>
                  </a:lnTo>
                  <a:lnTo>
                    <a:pt x="4273042" y="4670298"/>
                  </a:lnTo>
                  <a:lnTo>
                    <a:pt x="4259834" y="4421378"/>
                  </a:lnTo>
                  <a:lnTo>
                    <a:pt x="4255135" y="4293743"/>
                  </a:lnTo>
                  <a:lnTo>
                    <a:pt x="4249928" y="4163441"/>
                  </a:lnTo>
                  <a:lnTo>
                    <a:pt x="4244975" y="4031106"/>
                  </a:lnTo>
                  <a:lnTo>
                    <a:pt x="4241800" y="3898138"/>
                  </a:lnTo>
                  <a:lnTo>
                    <a:pt x="4235958" y="3625088"/>
                  </a:lnTo>
                  <a:lnTo>
                    <a:pt x="4233926" y="3485261"/>
                  </a:lnTo>
                  <a:lnTo>
                    <a:pt x="4233926" y="3343910"/>
                  </a:lnTo>
                  <a:lnTo>
                    <a:pt x="4232910" y="3201289"/>
                  </a:lnTo>
                  <a:lnTo>
                    <a:pt x="4233926" y="3057271"/>
                  </a:lnTo>
                  <a:lnTo>
                    <a:pt x="4237736" y="2765171"/>
                  </a:lnTo>
                  <a:lnTo>
                    <a:pt x="4245991" y="2467483"/>
                  </a:lnTo>
                  <a:lnTo>
                    <a:pt x="4250944" y="2318004"/>
                  </a:lnTo>
                  <a:lnTo>
                    <a:pt x="4257802" y="2167128"/>
                  </a:lnTo>
                  <a:lnTo>
                    <a:pt x="4266057" y="2014854"/>
                  </a:lnTo>
                  <a:lnTo>
                    <a:pt x="4273931" y="1861947"/>
                  </a:lnTo>
                  <a:lnTo>
                    <a:pt x="4284091" y="1709039"/>
                  </a:lnTo>
                  <a:lnTo>
                    <a:pt x="4308221" y="1401064"/>
                  </a:lnTo>
                  <a:lnTo>
                    <a:pt x="4322191" y="1245362"/>
                  </a:lnTo>
                  <a:lnTo>
                    <a:pt x="4337558" y="1089025"/>
                  </a:lnTo>
                  <a:lnTo>
                    <a:pt x="4353687" y="934720"/>
                  </a:lnTo>
                  <a:lnTo>
                    <a:pt x="4372483" y="778383"/>
                  </a:lnTo>
                  <a:lnTo>
                    <a:pt x="4412742" y="466344"/>
                  </a:lnTo>
                  <a:lnTo>
                    <a:pt x="4436110" y="310642"/>
                  </a:lnTo>
                  <a:lnTo>
                    <a:pt x="4459986" y="155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1500" y="2304923"/>
              <a:ext cx="3014726" cy="19003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7700" y="2381250"/>
              <a:ext cx="2809875" cy="16954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8650" y="2362200"/>
              <a:ext cx="2847975" cy="1733550"/>
            </a:xfrm>
            <a:custGeom>
              <a:avLst/>
              <a:gdLst/>
              <a:ahLst/>
              <a:cxnLst/>
              <a:rect l="l" t="t" r="r" b="b"/>
              <a:pathLst>
                <a:path w="2847975" h="1733550">
                  <a:moveTo>
                    <a:pt x="0" y="1733550"/>
                  </a:moveTo>
                  <a:lnTo>
                    <a:pt x="2847975" y="1733550"/>
                  </a:lnTo>
                  <a:lnTo>
                    <a:pt x="2847975" y="0"/>
                  </a:lnTo>
                  <a:lnTo>
                    <a:pt x="0" y="0"/>
                  </a:lnTo>
                  <a:lnTo>
                    <a:pt x="0" y="17335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26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11800" y="2926016"/>
            <a:ext cx="4772660" cy="1861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marR="5080" indent="-286385">
              <a:lnSpc>
                <a:spcPct val="100000"/>
              </a:lnSpc>
              <a:spcBef>
                <a:spcPts val="125"/>
              </a:spcBef>
              <a:buFont typeface="Wingdings"/>
              <a:buChar char=""/>
              <a:tabLst>
                <a:tab pos="299085" algn="l"/>
              </a:tabLst>
            </a:pP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Total payload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mass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carried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by 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boosters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launched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by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NASA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(CRS)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  </a:t>
            </a:r>
            <a:r>
              <a:rPr sz="2000" spc="45" dirty="0">
                <a:solidFill>
                  <a:srgbClr val="FFFFFF"/>
                </a:solidFill>
                <a:latin typeface="Gothic Uralic"/>
                <a:cs typeface="Gothic Uralic"/>
              </a:rPr>
              <a:t>kg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Wingdings"/>
              <a:buChar char=""/>
            </a:pPr>
            <a:endParaRPr sz="2000">
              <a:latin typeface="Gothic Uralic"/>
              <a:cs typeface="Gothic Uralic"/>
            </a:endParaRPr>
          </a:p>
          <a:p>
            <a:pPr marL="298450" marR="526415" indent="-286385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Queried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using </a:t>
            </a:r>
            <a:r>
              <a:rPr sz="2000" i="1" spc="55" dirty="0">
                <a:solidFill>
                  <a:srgbClr val="FFC000"/>
                </a:solidFill>
                <a:latin typeface="TeXGyreAdventor"/>
                <a:cs typeface="TeXGyreAdventor"/>
              </a:rPr>
              <a:t>like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operator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for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column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i="1" spc="30" dirty="0">
                <a:solidFill>
                  <a:srgbClr val="00AFEF"/>
                </a:solidFill>
                <a:latin typeface="TeXGyreAdventor"/>
                <a:cs typeface="TeXGyreAdventor"/>
              </a:rPr>
              <a:t>customer</a:t>
            </a:r>
            <a:r>
              <a:rPr sz="2000" i="1" spc="-270" dirty="0">
                <a:solidFill>
                  <a:srgbClr val="00AFEF"/>
                </a:solidFill>
                <a:latin typeface="TeXGyreAdventor"/>
                <a:cs typeface="TeXGyreAdventor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our</a:t>
            </a:r>
            <a:r>
              <a:rPr sz="2000" spc="-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dataset</a:t>
            </a:r>
            <a:endParaRPr sz="20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81930" y="278447"/>
            <a:ext cx="4608195" cy="124904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640"/>
              </a:spcBef>
            </a:pPr>
            <a:r>
              <a:rPr spc="-10" dirty="0">
                <a:solidFill>
                  <a:srgbClr val="FFFFFF"/>
                </a:solidFill>
              </a:rPr>
              <a:t>Average payload  </a:t>
            </a:r>
            <a:r>
              <a:rPr spc="10" dirty="0">
                <a:solidFill>
                  <a:srgbClr val="FFFFFF"/>
                </a:solidFill>
              </a:rPr>
              <a:t>mass </a:t>
            </a:r>
            <a:r>
              <a:rPr dirty="0">
                <a:solidFill>
                  <a:srgbClr val="FFFFFF"/>
                </a:solidFill>
              </a:rPr>
              <a:t>by F9</a:t>
            </a:r>
            <a:r>
              <a:rPr spc="-10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v1.1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5" name="object 15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0" y="0"/>
            <a:ext cx="4695825" cy="6858000"/>
            <a:chOff x="0" y="0"/>
            <a:chExt cx="4695825" cy="6858000"/>
          </a:xfrm>
        </p:grpSpPr>
        <p:sp>
          <p:nvSpPr>
            <p:cNvPr id="18" name="object 18"/>
            <p:cNvSpPr/>
            <p:nvPr/>
          </p:nvSpPr>
          <p:spPr>
            <a:xfrm>
              <a:off x="41338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4486275" cy="6858000"/>
            </a:xfrm>
            <a:custGeom>
              <a:avLst/>
              <a:gdLst/>
              <a:ahLst/>
              <a:cxnLst/>
              <a:rect l="l" t="t" r="r" b="b"/>
              <a:pathLst>
                <a:path w="4486275" h="6858000">
                  <a:moveTo>
                    <a:pt x="448513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486275" y="6857999"/>
                  </a:lnTo>
                  <a:lnTo>
                    <a:pt x="4463034" y="6698894"/>
                  </a:lnTo>
                  <a:lnTo>
                    <a:pt x="4450969" y="6612483"/>
                  </a:lnTo>
                  <a:lnTo>
                    <a:pt x="4422902" y="6387541"/>
                  </a:lnTo>
                  <a:lnTo>
                    <a:pt x="4406646" y="6252438"/>
                  </a:lnTo>
                  <a:lnTo>
                    <a:pt x="4389755" y="6100191"/>
                  </a:lnTo>
                  <a:lnTo>
                    <a:pt x="4371721" y="5934227"/>
                  </a:lnTo>
                  <a:lnTo>
                    <a:pt x="4353687" y="5753862"/>
                  </a:lnTo>
                  <a:lnTo>
                    <a:pt x="4335399" y="5561838"/>
                  </a:lnTo>
                  <a:lnTo>
                    <a:pt x="4318381" y="5354701"/>
                  </a:lnTo>
                  <a:lnTo>
                    <a:pt x="4301998" y="5138039"/>
                  </a:lnTo>
                  <a:lnTo>
                    <a:pt x="4287266" y="4908931"/>
                  </a:lnTo>
                  <a:lnTo>
                    <a:pt x="4273042" y="4670298"/>
                  </a:lnTo>
                  <a:lnTo>
                    <a:pt x="4259834" y="4421378"/>
                  </a:lnTo>
                  <a:lnTo>
                    <a:pt x="4255135" y="4293743"/>
                  </a:lnTo>
                  <a:lnTo>
                    <a:pt x="4249928" y="4163441"/>
                  </a:lnTo>
                  <a:lnTo>
                    <a:pt x="4244975" y="4031106"/>
                  </a:lnTo>
                  <a:lnTo>
                    <a:pt x="4241800" y="3898138"/>
                  </a:lnTo>
                  <a:lnTo>
                    <a:pt x="4235958" y="3625088"/>
                  </a:lnTo>
                  <a:lnTo>
                    <a:pt x="4233926" y="3485261"/>
                  </a:lnTo>
                  <a:lnTo>
                    <a:pt x="4233926" y="3343910"/>
                  </a:lnTo>
                  <a:lnTo>
                    <a:pt x="4232910" y="3201289"/>
                  </a:lnTo>
                  <a:lnTo>
                    <a:pt x="4233926" y="3057271"/>
                  </a:lnTo>
                  <a:lnTo>
                    <a:pt x="4237736" y="2765171"/>
                  </a:lnTo>
                  <a:lnTo>
                    <a:pt x="4245991" y="2467483"/>
                  </a:lnTo>
                  <a:lnTo>
                    <a:pt x="4250944" y="2318004"/>
                  </a:lnTo>
                  <a:lnTo>
                    <a:pt x="4257802" y="2167128"/>
                  </a:lnTo>
                  <a:lnTo>
                    <a:pt x="4266057" y="2014854"/>
                  </a:lnTo>
                  <a:lnTo>
                    <a:pt x="4273931" y="1861947"/>
                  </a:lnTo>
                  <a:lnTo>
                    <a:pt x="4284091" y="1709039"/>
                  </a:lnTo>
                  <a:lnTo>
                    <a:pt x="4308221" y="1401064"/>
                  </a:lnTo>
                  <a:lnTo>
                    <a:pt x="4322191" y="1245362"/>
                  </a:lnTo>
                  <a:lnTo>
                    <a:pt x="4337558" y="1089025"/>
                  </a:lnTo>
                  <a:lnTo>
                    <a:pt x="4353687" y="934720"/>
                  </a:lnTo>
                  <a:lnTo>
                    <a:pt x="4372483" y="778383"/>
                  </a:lnTo>
                  <a:lnTo>
                    <a:pt x="4412742" y="466344"/>
                  </a:lnTo>
                  <a:lnTo>
                    <a:pt x="4436110" y="310642"/>
                  </a:lnTo>
                  <a:lnTo>
                    <a:pt x="4459986" y="155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6250" y="2447798"/>
              <a:ext cx="3490976" cy="174790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2450" y="2524125"/>
              <a:ext cx="3286125" cy="15430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3400" y="2505075"/>
              <a:ext cx="3324225" cy="1581150"/>
            </a:xfrm>
            <a:custGeom>
              <a:avLst/>
              <a:gdLst/>
              <a:ahLst/>
              <a:cxnLst/>
              <a:rect l="l" t="t" r="r" b="b"/>
              <a:pathLst>
                <a:path w="3324225" h="1581150">
                  <a:moveTo>
                    <a:pt x="0" y="1581150"/>
                  </a:moveTo>
                  <a:lnTo>
                    <a:pt x="3324225" y="1581150"/>
                  </a:lnTo>
                  <a:lnTo>
                    <a:pt x="3324225" y="0"/>
                  </a:lnTo>
                  <a:lnTo>
                    <a:pt x="0" y="0"/>
                  </a:lnTo>
                  <a:lnTo>
                    <a:pt x="0" y="15811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27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11800" y="2926016"/>
            <a:ext cx="4777740" cy="2165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marR="266700" indent="-286385">
              <a:lnSpc>
                <a:spcPct val="100000"/>
              </a:lnSpc>
              <a:spcBef>
                <a:spcPts val="125"/>
              </a:spcBef>
              <a:buFont typeface="Wingdings"/>
              <a:buChar char=""/>
              <a:tabLst>
                <a:tab pos="299085" algn="l"/>
              </a:tabLst>
            </a:pP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Average</a:t>
            </a:r>
            <a:r>
              <a:rPr sz="20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payload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mass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carried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by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booster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version</a:t>
            </a:r>
            <a:r>
              <a:rPr sz="2000" spc="-4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i="1" spc="5" dirty="0">
                <a:solidFill>
                  <a:srgbClr val="FFFFFF"/>
                </a:solidFill>
                <a:latin typeface="TeXGyreAdventor"/>
                <a:cs typeface="TeXGyreAdventor"/>
              </a:rPr>
              <a:t>F9 </a:t>
            </a:r>
            <a:r>
              <a:rPr sz="2000" i="1" dirty="0">
                <a:solidFill>
                  <a:srgbClr val="FFFFFF"/>
                </a:solidFill>
                <a:latin typeface="TeXGyreAdventor"/>
                <a:cs typeface="TeXGyreAdventor"/>
              </a:rPr>
              <a:t>v1.1</a:t>
            </a:r>
            <a:endParaRPr sz="2000">
              <a:latin typeface="TeXGyreAdventor"/>
              <a:cs typeface="TeXGyreAdventor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"/>
            </a:pPr>
            <a:endParaRPr sz="1650">
              <a:latin typeface="TeXGyreAdventor"/>
              <a:cs typeface="TeXGyreAdventor"/>
            </a:endParaRPr>
          </a:p>
          <a:p>
            <a:pPr marL="298450" marR="5080" indent="-286385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Queried</a:t>
            </a:r>
            <a:r>
              <a:rPr sz="2000" spc="-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using</a:t>
            </a:r>
            <a:r>
              <a:rPr sz="2000" spc="-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i="1" spc="25" dirty="0">
                <a:solidFill>
                  <a:srgbClr val="FFC000"/>
                </a:solidFill>
                <a:latin typeface="TeXGyreAdventor"/>
                <a:cs typeface="TeXGyreAdventor"/>
              </a:rPr>
              <a:t>select</a:t>
            </a:r>
            <a:r>
              <a:rPr sz="2000" i="1" spc="-190" dirty="0">
                <a:solidFill>
                  <a:srgbClr val="FFC000"/>
                </a:solidFill>
                <a:latin typeface="TeXGyreAdventor"/>
                <a:cs typeface="TeXGyreAdventor"/>
              </a:rPr>
              <a:t> </a:t>
            </a:r>
            <a:r>
              <a:rPr sz="2000" i="1" dirty="0">
                <a:solidFill>
                  <a:srgbClr val="FFC000"/>
                </a:solidFill>
                <a:latin typeface="TeXGyreAdventor"/>
                <a:cs typeface="TeXGyreAdventor"/>
              </a:rPr>
              <a:t>avg</a:t>
            </a:r>
            <a:r>
              <a:rPr sz="2000" i="1" spc="35" dirty="0">
                <a:solidFill>
                  <a:srgbClr val="FFC000"/>
                </a:solidFill>
                <a:latin typeface="TeXGyreAdventor"/>
                <a:cs typeface="TeXGyreAdventor"/>
              </a:rPr>
              <a:t> </a:t>
            </a:r>
            <a:r>
              <a:rPr sz="2000" dirty="0">
                <a:solidFill>
                  <a:srgbClr val="F8F8F9"/>
                </a:solidFill>
                <a:latin typeface="Gothic Uralic"/>
                <a:cs typeface="Gothic Uralic"/>
              </a:rPr>
              <a:t>for</a:t>
            </a:r>
            <a:r>
              <a:rPr sz="2000" spc="-40" dirty="0">
                <a:solidFill>
                  <a:srgbClr val="F8F8F9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8F8F9"/>
                </a:solidFill>
                <a:latin typeface="Gothic Uralic"/>
                <a:cs typeface="Gothic Uralic"/>
              </a:rPr>
              <a:t>column </a:t>
            </a:r>
            <a:r>
              <a:rPr sz="2000" spc="10" dirty="0">
                <a:solidFill>
                  <a:srgbClr val="00AFEF"/>
                </a:solidFill>
                <a:latin typeface="Gothic Uralic"/>
                <a:cs typeface="Gothic Uralic"/>
              </a:rPr>
              <a:t> </a:t>
            </a:r>
            <a:r>
              <a:rPr sz="2000" i="1" spc="10" dirty="0">
                <a:solidFill>
                  <a:srgbClr val="00AFEF"/>
                </a:solidFill>
                <a:latin typeface="TeXGyreAdventor"/>
                <a:cs typeface="TeXGyreAdventor"/>
              </a:rPr>
              <a:t>payload_mass_kg</a:t>
            </a:r>
            <a:r>
              <a:rPr sz="2000" i="1" spc="-254" dirty="0">
                <a:solidFill>
                  <a:srgbClr val="00AFEF"/>
                </a:solidFill>
                <a:latin typeface="TeXGyreAdventor"/>
                <a:cs typeface="TeXGyreAdventor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i="1" spc="55" dirty="0">
                <a:solidFill>
                  <a:srgbClr val="FFC000"/>
                </a:solidFill>
                <a:latin typeface="TeXGyreAdventor"/>
                <a:cs typeface="TeXGyreAdventor"/>
              </a:rPr>
              <a:t>like</a:t>
            </a:r>
            <a:r>
              <a:rPr sz="2000" i="1" spc="-220" dirty="0">
                <a:solidFill>
                  <a:srgbClr val="FFC000"/>
                </a:solidFill>
                <a:latin typeface="TeXGyreAdventor"/>
                <a:cs typeface="TeXGyreAdventor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operator 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column </a:t>
            </a:r>
            <a:r>
              <a:rPr sz="2000" i="1" spc="15" dirty="0">
                <a:solidFill>
                  <a:srgbClr val="00AFEF"/>
                </a:solidFill>
                <a:latin typeface="TeXGyreAdventor"/>
                <a:cs typeface="TeXGyreAdventor"/>
              </a:rPr>
              <a:t>booster_version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our 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dataset</a:t>
            </a:r>
            <a:endParaRPr sz="20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95444" y="1029335"/>
            <a:ext cx="334010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spc="-5" dirty="0">
                <a:solidFill>
                  <a:srgbClr val="FFFFFF"/>
                </a:solidFill>
                <a:latin typeface="Gothic Uralic"/>
                <a:cs typeface="Gothic Uralic"/>
              </a:rPr>
              <a:t>landing</a:t>
            </a:r>
            <a:r>
              <a:rPr sz="4200" b="1" spc="-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4200" b="1" dirty="0">
                <a:solidFill>
                  <a:srgbClr val="FFFFFF"/>
                </a:solidFill>
                <a:latin typeface="Gothic Uralic"/>
                <a:cs typeface="Gothic Uralic"/>
              </a:rPr>
              <a:t>date</a:t>
            </a:r>
            <a:endParaRPr sz="4200">
              <a:latin typeface="Gothic Uralic"/>
              <a:cs typeface="Gothic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4695825" cy="6858000"/>
            <a:chOff x="0" y="0"/>
            <a:chExt cx="4695825" cy="6858000"/>
          </a:xfrm>
        </p:grpSpPr>
        <p:sp>
          <p:nvSpPr>
            <p:cNvPr id="15" name="object 15"/>
            <p:cNvSpPr/>
            <p:nvPr/>
          </p:nvSpPr>
          <p:spPr>
            <a:xfrm>
              <a:off x="41338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4486275" cy="6858000"/>
            </a:xfrm>
            <a:custGeom>
              <a:avLst/>
              <a:gdLst/>
              <a:ahLst/>
              <a:cxnLst/>
              <a:rect l="l" t="t" r="r" b="b"/>
              <a:pathLst>
                <a:path w="4486275" h="6858000">
                  <a:moveTo>
                    <a:pt x="448513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486275" y="6857999"/>
                  </a:lnTo>
                  <a:lnTo>
                    <a:pt x="4463034" y="6698894"/>
                  </a:lnTo>
                  <a:lnTo>
                    <a:pt x="4450969" y="6612483"/>
                  </a:lnTo>
                  <a:lnTo>
                    <a:pt x="4422902" y="6387541"/>
                  </a:lnTo>
                  <a:lnTo>
                    <a:pt x="4406646" y="6252438"/>
                  </a:lnTo>
                  <a:lnTo>
                    <a:pt x="4389755" y="6100191"/>
                  </a:lnTo>
                  <a:lnTo>
                    <a:pt x="4371721" y="5934227"/>
                  </a:lnTo>
                  <a:lnTo>
                    <a:pt x="4353687" y="5753862"/>
                  </a:lnTo>
                  <a:lnTo>
                    <a:pt x="4335399" y="5561838"/>
                  </a:lnTo>
                  <a:lnTo>
                    <a:pt x="4318381" y="5354701"/>
                  </a:lnTo>
                  <a:lnTo>
                    <a:pt x="4301998" y="5138039"/>
                  </a:lnTo>
                  <a:lnTo>
                    <a:pt x="4287266" y="4908931"/>
                  </a:lnTo>
                  <a:lnTo>
                    <a:pt x="4273042" y="4670298"/>
                  </a:lnTo>
                  <a:lnTo>
                    <a:pt x="4259834" y="4421378"/>
                  </a:lnTo>
                  <a:lnTo>
                    <a:pt x="4255135" y="4293743"/>
                  </a:lnTo>
                  <a:lnTo>
                    <a:pt x="4249928" y="4163441"/>
                  </a:lnTo>
                  <a:lnTo>
                    <a:pt x="4244975" y="4031106"/>
                  </a:lnTo>
                  <a:lnTo>
                    <a:pt x="4241800" y="3898138"/>
                  </a:lnTo>
                  <a:lnTo>
                    <a:pt x="4235958" y="3625088"/>
                  </a:lnTo>
                  <a:lnTo>
                    <a:pt x="4233926" y="3485261"/>
                  </a:lnTo>
                  <a:lnTo>
                    <a:pt x="4233926" y="3343910"/>
                  </a:lnTo>
                  <a:lnTo>
                    <a:pt x="4232910" y="3201289"/>
                  </a:lnTo>
                  <a:lnTo>
                    <a:pt x="4233926" y="3057271"/>
                  </a:lnTo>
                  <a:lnTo>
                    <a:pt x="4237736" y="2765171"/>
                  </a:lnTo>
                  <a:lnTo>
                    <a:pt x="4245991" y="2467483"/>
                  </a:lnTo>
                  <a:lnTo>
                    <a:pt x="4250944" y="2318004"/>
                  </a:lnTo>
                  <a:lnTo>
                    <a:pt x="4257802" y="2167128"/>
                  </a:lnTo>
                  <a:lnTo>
                    <a:pt x="4266057" y="2014854"/>
                  </a:lnTo>
                  <a:lnTo>
                    <a:pt x="4273931" y="1861947"/>
                  </a:lnTo>
                  <a:lnTo>
                    <a:pt x="4284091" y="1709039"/>
                  </a:lnTo>
                  <a:lnTo>
                    <a:pt x="4308221" y="1401064"/>
                  </a:lnTo>
                  <a:lnTo>
                    <a:pt x="4322191" y="1245362"/>
                  </a:lnTo>
                  <a:lnTo>
                    <a:pt x="4337558" y="1089025"/>
                  </a:lnTo>
                  <a:lnTo>
                    <a:pt x="4353687" y="934720"/>
                  </a:lnTo>
                  <a:lnTo>
                    <a:pt x="4372483" y="778383"/>
                  </a:lnTo>
                  <a:lnTo>
                    <a:pt x="4412742" y="466344"/>
                  </a:lnTo>
                  <a:lnTo>
                    <a:pt x="4436110" y="310642"/>
                  </a:lnTo>
                  <a:lnTo>
                    <a:pt x="4459986" y="155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8" name="object 18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695444" y="397763"/>
            <a:ext cx="629475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dirty="0">
                <a:solidFill>
                  <a:srgbClr val="FFFFFF"/>
                </a:solidFill>
              </a:rPr>
              <a:t>First </a:t>
            </a:r>
            <a:r>
              <a:rPr sz="4200" spc="15" dirty="0">
                <a:solidFill>
                  <a:srgbClr val="FFFFFF"/>
                </a:solidFill>
              </a:rPr>
              <a:t>successful </a:t>
            </a:r>
            <a:r>
              <a:rPr sz="4200" spc="10" dirty="0">
                <a:solidFill>
                  <a:srgbClr val="FFFFFF"/>
                </a:solidFill>
              </a:rPr>
              <a:t>ground</a:t>
            </a:r>
            <a:r>
              <a:rPr sz="4200" spc="-625" dirty="0">
                <a:solidFill>
                  <a:srgbClr val="FFFFFF"/>
                </a:solidFill>
              </a:rPr>
              <a:t> </a:t>
            </a:r>
            <a:r>
              <a:rPr sz="2750" b="0" spc="50" dirty="0">
                <a:solidFill>
                  <a:srgbClr val="FFFFFF"/>
                </a:solidFill>
                <a:latin typeface="Gothic Uralic"/>
                <a:cs typeface="Gothic Uralic"/>
              </a:rPr>
              <a:t>28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1800" y="2926016"/>
            <a:ext cx="4688840" cy="24714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marR="835025" indent="-286385">
              <a:lnSpc>
                <a:spcPct val="100000"/>
              </a:lnSpc>
              <a:spcBef>
                <a:spcPts val="125"/>
              </a:spcBef>
              <a:buFont typeface="Wingdings"/>
              <a:buChar char=""/>
              <a:tabLst>
                <a:tab pos="299085" algn="l"/>
              </a:tabLst>
            </a:pP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Date of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first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landing 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outcome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ground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pad</a:t>
            </a:r>
            <a:r>
              <a:rPr sz="2000" spc="-3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 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achieved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Wingdings"/>
              <a:buChar char=""/>
            </a:pPr>
            <a:endParaRPr sz="2000">
              <a:latin typeface="Gothic Uralic"/>
              <a:cs typeface="Gothic Uralic"/>
            </a:endParaRPr>
          </a:p>
          <a:p>
            <a:pPr marL="298450" marR="5080" indent="-286385">
              <a:lnSpc>
                <a:spcPct val="100000"/>
              </a:lnSpc>
              <a:buFont typeface="Wingdings"/>
              <a:buChar char=""/>
              <a:tabLst>
                <a:tab pos="299085" algn="l"/>
                <a:tab pos="2910840" algn="l"/>
              </a:tabLst>
            </a:pP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Queried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using</a:t>
            </a:r>
            <a:r>
              <a:rPr sz="2000" spc="-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i="1" spc="25" dirty="0">
                <a:solidFill>
                  <a:srgbClr val="FFC000"/>
                </a:solidFill>
                <a:latin typeface="TeXGyreAdventor"/>
                <a:cs typeface="TeXGyreAdventor"/>
              </a:rPr>
              <a:t>select</a:t>
            </a:r>
            <a:r>
              <a:rPr sz="2000" i="1" spc="-185" dirty="0">
                <a:solidFill>
                  <a:srgbClr val="FFC000"/>
                </a:solidFill>
                <a:latin typeface="TeXGyreAdventor"/>
                <a:cs typeface="TeXGyreAdventor"/>
              </a:rPr>
              <a:t> </a:t>
            </a:r>
            <a:r>
              <a:rPr sz="2000" i="1" spc="65" dirty="0">
                <a:solidFill>
                  <a:srgbClr val="FFC000"/>
                </a:solidFill>
                <a:latin typeface="TeXGyreAdventor"/>
                <a:cs typeface="TeXGyreAdventor"/>
              </a:rPr>
              <a:t>min</a:t>
            </a:r>
            <a:r>
              <a:rPr sz="2000" i="1" spc="-215" dirty="0">
                <a:solidFill>
                  <a:srgbClr val="FFC000"/>
                </a:solidFill>
                <a:latin typeface="TeXGyreAdventor"/>
                <a:cs typeface="TeXGyreAdventor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statement 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column </a:t>
            </a:r>
            <a:r>
              <a:rPr sz="2000" i="1" spc="45" dirty="0">
                <a:solidFill>
                  <a:srgbClr val="00AFEF"/>
                </a:solidFill>
                <a:latin typeface="TeXGyreAdventor"/>
                <a:cs typeface="TeXGyreAdventor"/>
              </a:rPr>
              <a:t>date </a:t>
            </a:r>
            <a:r>
              <a:rPr sz="2000" i="1" spc="5" dirty="0">
                <a:solidFill>
                  <a:srgbClr val="FFFFFF"/>
                </a:solidFill>
                <a:latin typeface="TeXGyreAdventor"/>
                <a:cs typeface="TeXGyreAdventor"/>
              </a:rPr>
              <a:t>,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2000" i="1" spc="55" dirty="0">
                <a:solidFill>
                  <a:srgbClr val="FFC000"/>
                </a:solidFill>
                <a:latin typeface="TeXGyreAdventor"/>
                <a:cs typeface="TeXGyreAdventor"/>
              </a:rPr>
              <a:t>like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operator 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20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column</a:t>
            </a:r>
            <a:r>
              <a:rPr sz="2000" spc="-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i="1" spc="35" dirty="0">
                <a:solidFill>
                  <a:srgbClr val="00AFEF"/>
                </a:solidFill>
                <a:latin typeface="TeXGyreAdventor"/>
                <a:cs typeface="TeXGyreAdventor"/>
              </a:rPr>
              <a:t>landing</a:t>
            </a:r>
            <a:r>
              <a:rPr sz="2000" i="1" u="sng" spc="35" dirty="0">
                <a:solidFill>
                  <a:srgbClr val="00AFEF"/>
                </a:solidFill>
                <a:uFill>
                  <a:solidFill>
                    <a:srgbClr val="00AEEE"/>
                  </a:solidFill>
                </a:uFill>
                <a:latin typeface="TeXGyreAdventor"/>
                <a:cs typeface="TeXGyreAdventor"/>
              </a:rPr>
              <a:t> 	</a:t>
            </a:r>
            <a:r>
              <a:rPr sz="2000" i="1" spc="-5" dirty="0">
                <a:solidFill>
                  <a:srgbClr val="00AFEF"/>
                </a:solidFill>
                <a:latin typeface="TeXGyreAdventor"/>
                <a:cs typeface="TeXGyreAdventor"/>
              </a:rPr>
              <a:t>outcome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 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our</a:t>
            </a:r>
            <a:r>
              <a:rPr sz="2000" spc="-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dataset</a:t>
            </a:r>
            <a:endParaRPr sz="2000">
              <a:latin typeface="Gothic Uralic"/>
              <a:cs typeface="Gothic Ural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90550" y="2285873"/>
            <a:ext cx="2653030" cy="1681480"/>
            <a:chOff x="590550" y="2285873"/>
            <a:chExt cx="2653030" cy="1681480"/>
          </a:xfrm>
        </p:grpSpPr>
        <p:sp>
          <p:nvSpPr>
            <p:cNvPr id="23" name="object 23"/>
            <p:cNvSpPr/>
            <p:nvPr/>
          </p:nvSpPr>
          <p:spPr>
            <a:xfrm>
              <a:off x="590550" y="2285873"/>
              <a:ext cx="2652776" cy="16812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750" y="2362200"/>
              <a:ext cx="2447925" cy="14763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7700" y="2343150"/>
              <a:ext cx="2486025" cy="1514475"/>
            </a:xfrm>
            <a:custGeom>
              <a:avLst/>
              <a:gdLst/>
              <a:ahLst/>
              <a:cxnLst/>
              <a:rect l="l" t="t" r="r" b="b"/>
              <a:pathLst>
                <a:path w="2486025" h="1514475">
                  <a:moveTo>
                    <a:pt x="0" y="1514475"/>
                  </a:moveTo>
                  <a:lnTo>
                    <a:pt x="2486025" y="1514475"/>
                  </a:lnTo>
                  <a:lnTo>
                    <a:pt x="2486025" y="0"/>
                  </a:lnTo>
                  <a:lnTo>
                    <a:pt x="0" y="0"/>
                  </a:lnTo>
                  <a:lnTo>
                    <a:pt x="0" y="15144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10176" y="327405"/>
            <a:ext cx="5046345" cy="609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800" spc="15" dirty="0"/>
              <a:t>Successful </a:t>
            </a:r>
            <a:r>
              <a:rPr sz="3800" spc="20" dirty="0"/>
              <a:t>drone</a:t>
            </a:r>
            <a:r>
              <a:rPr sz="3800" spc="-415" dirty="0"/>
              <a:t> </a:t>
            </a:r>
            <a:r>
              <a:rPr sz="3800" spc="5" dirty="0"/>
              <a:t>ship</a:t>
            </a:r>
            <a:endParaRPr sz="3800"/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4695825" cy="6858000"/>
            <a:chOff x="0" y="0"/>
            <a:chExt cx="4695825" cy="6858000"/>
          </a:xfrm>
        </p:grpSpPr>
        <p:sp>
          <p:nvSpPr>
            <p:cNvPr id="15" name="object 15"/>
            <p:cNvSpPr/>
            <p:nvPr/>
          </p:nvSpPr>
          <p:spPr>
            <a:xfrm>
              <a:off x="41338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4486275" cy="6858000"/>
            </a:xfrm>
            <a:custGeom>
              <a:avLst/>
              <a:gdLst/>
              <a:ahLst/>
              <a:cxnLst/>
              <a:rect l="l" t="t" r="r" b="b"/>
              <a:pathLst>
                <a:path w="4486275" h="6858000">
                  <a:moveTo>
                    <a:pt x="448513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486275" y="6857999"/>
                  </a:lnTo>
                  <a:lnTo>
                    <a:pt x="4463034" y="6698894"/>
                  </a:lnTo>
                  <a:lnTo>
                    <a:pt x="4450969" y="6612483"/>
                  </a:lnTo>
                  <a:lnTo>
                    <a:pt x="4422902" y="6387541"/>
                  </a:lnTo>
                  <a:lnTo>
                    <a:pt x="4406646" y="6252438"/>
                  </a:lnTo>
                  <a:lnTo>
                    <a:pt x="4389755" y="6100191"/>
                  </a:lnTo>
                  <a:lnTo>
                    <a:pt x="4371721" y="5934227"/>
                  </a:lnTo>
                  <a:lnTo>
                    <a:pt x="4353687" y="5753862"/>
                  </a:lnTo>
                  <a:lnTo>
                    <a:pt x="4335399" y="5561838"/>
                  </a:lnTo>
                  <a:lnTo>
                    <a:pt x="4318381" y="5354701"/>
                  </a:lnTo>
                  <a:lnTo>
                    <a:pt x="4301998" y="5138039"/>
                  </a:lnTo>
                  <a:lnTo>
                    <a:pt x="4287266" y="4908931"/>
                  </a:lnTo>
                  <a:lnTo>
                    <a:pt x="4273042" y="4670298"/>
                  </a:lnTo>
                  <a:lnTo>
                    <a:pt x="4259834" y="4421378"/>
                  </a:lnTo>
                  <a:lnTo>
                    <a:pt x="4255135" y="4293743"/>
                  </a:lnTo>
                  <a:lnTo>
                    <a:pt x="4249928" y="4163441"/>
                  </a:lnTo>
                  <a:lnTo>
                    <a:pt x="4244975" y="4031106"/>
                  </a:lnTo>
                  <a:lnTo>
                    <a:pt x="4241800" y="3898138"/>
                  </a:lnTo>
                  <a:lnTo>
                    <a:pt x="4235958" y="3625088"/>
                  </a:lnTo>
                  <a:lnTo>
                    <a:pt x="4233926" y="3485261"/>
                  </a:lnTo>
                  <a:lnTo>
                    <a:pt x="4233926" y="3343910"/>
                  </a:lnTo>
                  <a:lnTo>
                    <a:pt x="4232910" y="3201289"/>
                  </a:lnTo>
                  <a:lnTo>
                    <a:pt x="4233926" y="3057271"/>
                  </a:lnTo>
                  <a:lnTo>
                    <a:pt x="4237736" y="2765171"/>
                  </a:lnTo>
                  <a:lnTo>
                    <a:pt x="4245991" y="2467483"/>
                  </a:lnTo>
                  <a:lnTo>
                    <a:pt x="4250944" y="2318004"/>
                  </a:lnTo>
                  <a:lnTo>
                    <a:pt x="4257802" y="2167128"/>
                  </a:lnTo>
                  <a:lnTo>
                    <a:pt x="4266057" y="2014854"/>
                  </a:lnTo>
                  <a:lnTo>
                    <a:pt x="4273931" y="1861947"/>
                  </a:lnTo>
                  <a:lnTo>
                    <a:pt x="4284091" y="1709039"/>
                  </a:lnTo>
                  <a:lnTo>
                    <a:pt x="4308221" y="1401064"/>
                  </a:lnTo>
                  <a:lnTo>
                    <a:pt x="4322191" y="1245362"/>
                  </a:lnTo>
                  <a:lnTo>
                    <a:pt x="4337558" y="1089025"/>
                  </a:lnTo>
                  <a:lnTo>
                    <a:pt x="4353687" y="934720"/>
                  </a:lnTo>
                  <a:lnTo>
                    <a:pt x="4372483" y="778383"/>
                  </a:lnTo>
                  <a:lnTo>
                    <a:pt x="4412742" y="466344"/>
                  </a:lnTo>
                  <a:lnTo>
                    <a:pt x="4436110" y="310642"/>
                  </a:lnTo>
                  <a:lnTo>
                    <a:pt x="4459986" y="155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8" name="object 18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29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10176" y="909319"/>
            <a:ext cx="6496050" cy="32670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4535"/>
              </a:lnSpc>
              <a:spcBef>
                <a:spcPts val="130"/>
              </a:spcBef>
            </a:pPr>
            <a:r>
              <a:rPr sz="3800" b="1" spc="20" dirty="0">
                <a:solidFill>
                  <a:srgbClr val="F8F8F9"/>
                </a:solidFill>
                <a:latin typeface="Gothic Uralic"/>
                <a:cs typeface="Gothic Uralic"/>
              </a:rPr>
              <a:t>landing</a:t>
            </a:r>
            <a:r>
              <a:rPr sz="3800" b="1" spc="-155" dirty="0">
                <a:solidFill>
                  <a:srgbClr val="F8F8F9"/>
                </a:solidFill>
                <a:latin typeface="Gothic Uralic"/>
                <a:cs typeface="Gothic Uralic"/>
              </a:rPr>
              <a:t> </a:t>
            </a:r>
            <a:r>
              <a:rPr sz="3800" b="1" spc="5" dirty="0">
                <a:solidFill>
                  <a:srgbClr val="F8F8F9"/>
                </a:solidFill>
                <a:latin typeface="Gothic Uralic"/>
                <a:cs typeface="Gothic Uralic"/>
              </a:rPr>
              <a:t>with</a:t>
            </a:r>
            <a:endParaRPr sz="3800">
              <a:latin typeface="Gothic Uralic"/>
              <a:cs typeface="Gothic Uralic"/>
            </a:endParaRPr>
          </a:p>
          <a:p>
            <a:pPr marL="12700" marR="5080">
              <a:lnSpc>
                <a:spcPts val="4580"/>
              </a:lnSpc>
              <a:spcBef>
                <a:spcPts val="105"/>
              </a:spcBef>
            </a:pPr>
            <a:r>
              <a:rPr sz="3800" b="1" spc="25" dirty="0">
                <a:solidFill>
                  <a:srgbClr val="F8F8F9"/>
                </a:solidFill>
                <a:latin typeface="Gothic Uralic"/>
                <a:cs typeface="Gothic Uralic"/>
              </a:rPr>
              <a:t>payload </a:t>
            </a:r>
            <a:r>
              <a:rPr sz="3800" b="1" spc="20" dirty="0">
                <a:solidFill>
                  <a:srgbClr val="F8F8F9"/>
                </a:solidFill>
                <a:latin typeface="Gothic Uralic"/>
                <a:cs typeface="Gothic Uralic"/>
              </a:rPr>
              <a:t>between </a:t>
            </a:r>
            <a:r>
              <a:rPr sz="3800" b="1" spc="35" dirty="0">
                <a:solidFill>
                  <a:srgbClr val="F8F8F9"/>
                </a:solidFill>
                <a:latin typeface="Gothic Uralic"/>
                <a:cs typeface="Gothic Uralic"/>
              </a:rPr>
              <a:t>4000</a:t>
            </a:r>
            <a:r>
              <a:rPr sz="3800" b="1" spc="-645" dirty="0">
                <a:solidFill>
                  <a:srgbClr val="F8F8F9"/>
                </a:solidFill>
                <a:latin typeface="Gothic Uralic"/>
                <a:cs typeface="Gothic Uralic"/>
              </a:rPr>
              <a:t> </a:t>
            </a:r>
            <a:r>
              <a:rPr sz="3800" b="1" spc="30" dirty="0">
                <a:solidFill>
                  <a:srgbClr val="F8F8F9"/>
                </a:solidFill>
                <a:latin typeface="Gothic Uralic"/>
                <a:cs typeface="Gothic Uralic"/>
              </a:rPr>
              <a:t>and  </a:t>
            </a:r>
            <a:r>
              <a:rPr sz="3800" b="1" spc="45" dirty="0">
                <a:solidFill>
                  <a:srgbClr val="F8F8F9"/>
                </a:solidFill>
                <a:latin typeface="Gothic Uralic"/>
                <a:cs typeface="Gothic Uralic"/>
              </a:rPr>
              <a:t>6000</a:t>
            </a:r>
            <a:endParaRPr sz="3800">
              <a:latin typeface="Gothic Uralic"/>
              <a:cs typeface="Gothic Uralic"/>
            </a:endParaRPr>
          </a:p>
          <a:p>
            <a:pPr marL="1099820" marR="1098550" indent="-286385">
              <a:lnSpc>
                <a:spcPct val="100000"/>
              </a:lnSpc>
              <a:spcBef>
                <a:spcPts val="2080"/>
              </a:spcBef>
              <a:buFont typeface="Wingdings"/>
              <a:buChar char=""/>
              <a:tabLst>
                <a:tab pos="1100455" algn="l"/>
              </a:tabLst>
            </a:pP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List</a:t>
            </a:r>
            <a:r>
              <a:rPr sz="2000" spc="-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names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boosters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which  have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drone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ship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 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have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payload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mass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(kg)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between 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4000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6000</a:t>
            </a:r>
            <a:endParaRPr sz="2000">
              <a:latin typeface="Gothic Uralic"/>
              <a:cs typeface="Gothic Ural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2000" y="1819148"/>
            <a:ext cx="2548255" cy="2976880"/>
            <a:chOff x="762000" y="1819148"/>
            <a:chExt cx="2548255" cy="2976880"/>
          </a:xfrm>
        </p:grpSpPr>
        <p:sp>
          <p:nvSpPr>
            <p:cNvPr id="23" name="object 23"/>
            <p:cNvSpPr/>
            <p:nvPr/>
          </p:nvSpPr>
          <p:spPr>
            <a:xfrm>
              <a:off x="762000" y="1819148"/>
              <a:ext cx="2548001" cy="29766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200" y="1895475"/>
              <a:ext cx="2343150" cy="27717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9150" y="1876425"/>
              <a:ext cx="2381250" cy="2809875"/>
            </a:xfrm>
            <a:custGeom>
              <a:avLst/>
              <a:gdLst/>
              <a:ahLst/>
              <a:cxnLst/>
              <a:rect l="l" t="t" r="r" b="b"/>
              <a:pathLst>
                <a:path w="2381250" h="2809875">
                  <a:moveTo>
                    <a:pt x="0" y="2809875"/>
                  </a:moveTo>
                  <a:lnTo>
                    <a:pt x="2381250" y="2809875"/>
                  </a:lnTo>
                  <a:lnTo>
                    <a:pt x="2381250" y="0"/>
                  </a:lnTo>
                  <a:lnTo>
                    <a:pt x="0" y="0"/>
                  </a:lnTo>
                  <a:lnTo>
                    <a:pt x="0" y="28098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504571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EBEBEB"/>
                </a:solidFill>
                <a:latin typeface="Gothic Uralic"/>
                <a:cs typeface="Gothic Uralic"/>
              </a:rPr>
              <a:t>Executive</a:t>
            </a:r>
            <a:r>
              <a:rPr b="0" spc="-7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-15" dirty="0">
                <a:solidFill>
                  <a:srgbClr val="EBEBEB"/>
                </a:solidFill>
                <a:latin typeface="Gothic Uralic"/>
                <a:cs typeface="Gothic Uralic"/>
              </a:rPr>
              <a:t>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5812" y="1958403"/>
            <a:ext cx="6018530" cy="22326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9235">
              <a:lnSpc>
                <a:spcPct val="89200"/>
              </a:lnSpc>
              <a:spcBef>
                <a:spcPts val="385"/>
              </a:spcBef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550" spc="-20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This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project</a:t>
            </a:r>
            <a:r>
              <a:rPr sz="2000" spc="-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collects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data</a:t>
            </a:r>
            <a:r>
              <a:rPr sz="2000" spc="-1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from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SpaceX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Gothic Uralic"/>
                <a:cs typeface="Gothic Uralic"/>
              </a:rPr>
              <a:t>website 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Wiki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build a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predictive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model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whether 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rocket</a:t>
            </a:r>
            <a:r>
              <a:rPr sz="2000" spc="-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Gothic Uralic"/>
                <a:cs typeface="Gothic Uralic"/>
              </a:rPr>
              <a:t>will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successfully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or</a:t>
            </a:r>
            <a:r>
              <a:rPr sz="2000" spc="-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not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Gothic Uralic"/>
              <a:cs typeface="Gothic Uralic"/>
            </a:endParaRPr>
          </a:p>
          <a:p>
            <a:pPr marL="241300" marR="40005" indent="-229235">
              <a:lnSpc>
                <a:spcPts val="2180"/>
              </a:lnSpc>
              <a:spcBef>
                <a:spcPts val="5"/>
              </a:spcBef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 </a:t>
            </a:r>
            <a:r>
              <a:rPr sz="2000" spc="-20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plots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many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charts for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better </a:t>
            </a:r>
            <a:r>
              <a:rPr sz="2000" spc="50" dirty="0">
                <a:solidFill>
                  <a:srgbClr val="FFFFFF"/>
                </a:solidFill>
                <a:latin typeface="Gothic Uralic"/>
                <a:cs typeface="Gothic Uralic"/>
              </a:rPr>
              <a:t>view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 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tests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many</a:t>
            </a:r>
            <a:r>
              <a:rPr sz="20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predictive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classifications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(K-Nearest 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Neighbor</a:t>
            </a:r>
            <a:r>
              <a:rPr sz="2000" spc="-11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best</a:t>
            </a:r>
            <a:r>
              <a:rPr sz="2000" spc="-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2000" spc="-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our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problem)</a:t>
            </a:r>
            <a:endParaRPr sz="2000">
              <a:latin typeface="Gothic Uralic"/>
              <a:cs typeface="Gothic Ural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19925" y="0"/>
            <a:ext cx="552450" cy="3705225"/>
          </a:xfrm>
          <a:custGeom>
            <a:avLst/>
            <a:gdLst/>
            <a:ahLst/>
            <a:cxnLst/>
            <a:rect l="l" t="t" r="r" b="b"/>
            <a:pathLst>
              <a:path w="552450" h="3705225">
                <a:moveTo>
                  <a:pt x="467995" y="0"/>
                </a:moveTo>
                <a:lnTo>
                  <a:pt x="0" y="0"/>
                </a:lnTo>
                <a:lnTo>
                  <a:pt x="27813" y="122047"/>
                </a:lnTo>
                <a:lnTo>
                  <a:pt x="54864" y="244475"/>
                </a:lnTo>
                <a:lnTo>
                  <a:pt x="81533" y="366902"/>
                </a:lnTo>
                <a:lnTo>
                  <a:pt x="130175" y="612901"/>
                </a:lnTo>
                <a:lnTo>
                  <a:pt x="153543" y="735964"/>
                </a:lnTo>
                <a:lnTo>
                  <a:pt x="174878" y="857758"/>
                </a:lnTo>
                <a:lnTo>
                  <a:pt x="195706" y="981710"/>
                </a:lnTo>
                <a:lnTo>
                  <a:pt x="215773" y="1104773"/>
                </a:lnTo>
                <a:lnTo>
                  <a:pt x="252602" y="1348739"/>
                </a:lnTo>
                <a:lnTo>
                  <a:pt x="269621" y="1469644"/>
                </a:lnTo>
                <a:lnTo>
                  <a:pt x="300608" y="1711960"/>
                </a:lnTo>
                <a:lnTo>
                  <a:pt x="315086" y="1831594"/>
                </a:lnTo>
                <a:lnTo>
                  <a:pt x="328295" y="1949830"/>
                </a:lnTo>
                <a:lnTo>
                  <a:pt x="352932" y="2186686"/>
                </a:lnTo>
                <a:lnTo>
                  <a:pt x="374523" y="2418715"/>
                </a:lnTo>
                <a:lnTo>
                  <a:pt x="384301" y="2533650"/>
                </a:lnTo>
                <a:lnTo>
                  <a:pt x="392810" y="2647441"/>
                </a:lnTo>
                <a:lnTo>
                  <a:pt x="401700" y="2759710"/>
                </a:lnTo>
                <a:lnTo>
                  <a:pt x="409067" y="2870962"/>
                </a:lnTo>
                <a:lnTo>
                  <a:pt x="422275" y="3088766"/>
                </a:lnTo>
                <a:lnTo>
                  <a:pt x="428498" y="3194939"/>
                </a:lnTo>
                <a:lnTo>
                  <a:pt x="433450" y="3300476"/>
                </a:lnTo>
                <a:lnTo>
                  <a:pt x="442595" y="3506342"/>
                </a:lnTo>
                <a:lnTo>
                  <a:pt x="449072" y="3705225"/>
                </a:lnTo>
                <a:lnTo>
                  <a:pt x="517398" y="3667887"/>
                </a:lnTo>
                <a:lnTo>
                  <a:pt x="523004" y="3613680"/>
                </a:lnTo>
                <a:lnTo>
                  <a:pt x="530424" y="3520330"/>
                </a:lnTo>
                <a:lnTo>
                  <a:pt x="534729" y="3450560"/>
                </a:lnTo>
                <a:lnTo>
                  <a:pt x="538534" y="3375154"/>
                </a:lnTo>
                <a:lnTo>
                  <a:pt x="541851" y="3294447"/>
                </a:lnTo>
                <a:lnTo>
                  <a:pt x="544692" y="3208777"/>
                </a:lnTo>
                <a:lnTo>
                  <a:pt x="547070" y="3118481"/>
                </a:lnTo>
                <a:lnTo>
                  <a:pt x="548996" y="3023893"/>
                </a:lnTo>
                <a:lnTo>
                  <a:pt x="551063" y="2874703"/>
                </a:lnTo>
                <a:lnTo>
                  <a:pt x="552181" y="2717752"/>
                </a:lnTo>
                <a:lnTo>
                  <a:pt x="552391" y="2554177"/>
                </a:lnTo>
                <a:lnTo>
                  <a:pt x="551732" y="2385111"/>
                </a:lnTo>
                <a:lnTo>
                  <a:pt x="550244" y="2211692"/>
                </a:lnTo>
                <a:lnTo>
                  <a:pt x="547043" y="1975658"/>
                </a:lnTo>
                <a:lnTo>
                  <a:pt x="542537" y="1736594"/>
                </a:lnTo>
                <a:lnTo>
                  <a:pt x="536822" y="1497194"/>
                </a:lnTo>
                <a:lnTo>
                  <a:pt x="529993" y="1260148"/>
                </a:lnTo>
                <a:lnTo>
                  <a:pt x="522148" y="1028150"/>
                </a:lnTo>
                <a:lnTo>
                  <a:pt x="513380" y="803891"/>
                </a:lnTo>
                <a:lnTo>
                  <a:pt x="503787" y="590064"/>
                </a:lnTo>
                <a:lnTo>
                  <a:pt x="496108" y="438158"/>
                </a:lnTo>
                <a:lnTo>
                  <a:pt x="488058" y="294770"/>
                </a:lnTo>
                <a:lnTo>
                  <a:pt x="479678" y="161035"/>
                </a:lnTo>
                <a:lnTo>
                  <a:pt x="467995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9475" y="0"/>
            <a:ext cx="4962525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68634" y="578738"/>
            <a:ext cx="2216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5" dirty="0">
                <a:solidFill>
                  <a:srgbClr val="FFFFFF"/>
                </a:solidFill>
                <a:latin typeface="Gothic Uralic"/>
                <a:cs typeface="Gothic Uralic"/>
              </a:rPr>
              <a:t>3</a:t>
            </a:r>
            <a:endParaRPr sz="27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24400" y="281940"/>
            <a:ext cx="403034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Total </a:t>
            </a:r>
            <a:r>
              <a:rPr spc="10" dirty="0"/>
              <a:t>number</a:t>
            </a:r>
            <a:r>
              <a:rPr spc="-190" dirty="0"/>
              <a:t> </a:t>
            </a:r>
            <a:r>
              <a:rPr spc="-5" dirty="0"/>
              <a:t>of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24400" y="921130"/>
            <a:ext cx="6403340" cy="1305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35"/>
              </a:lnSpc>
              <a:spcBef>
                <a:spcPts val="105"/>
              </a:spcBef>
            </a:pPr>
            <a:r>
              <a:rPr sz="4200" b="1" spc="15" dirty="0">
                <a:solidFill>
                  <a:srgbClr val="F8F8F9"/>
                </a:solidFill>
                <a:latin typeface="Gothic Uralic"/>
                <a:cs typeface="Gothic Uralic"/>
              </a:rPr>
              <a:t>successful</a:t>
            </a:r>
            <a:r>
              <a:rPr sz="4200" b="1" spc="-165" dirty="0">
                <a:solidFill>
                  <a:srgbClr val="F8F8F9"/>
                </a:solidFill>
                <a:latin typeface="Gothic Uralic"/>
                <a:cs typeface="Gothic Uralic"/>
              </a:rPr>
              <a:t> </a:t>
            </a:r>
            <a:r>
              <a:rPr sz="4200" b="1" spc="10" dirty="0">
                <a:solidFill>
                  <a:srgbClr val="F8F8F9"/>
                </a:solidFill>
                <a:latin typeface="Gothic Uralic"/>
                <a:cs typeface="Gothic Uralic"/>
              </a:rPr>
              <a:t>and</a:t>
            </a:r>
            <a:endParaRPr sz="4200">
              <a:latin typeface="Gothic Uralic"/>
              <a:cs typeface="Gothic Uralic"/>
            </a:endParaRPr>
          </a:p>
          <a:p>
            <a:pPr marL="12700">
              <a:lnSpc>
                <a:spcPts val="5035"/>
              </a:lnSpc>
            </a:pPr>
            <a:r>
              <a:rPr sz="4200" b="1" spc="-5" dirty="0">
                <a:solidFill>
                  <a:srgbClr val="F8F8F9"/>
                </a:solidFill>
                <a:latin typeface="Gothic Uralic"/>
                <a:cs typeface="Gothic Uralic"/>
              </a:rPr>
              <a:t>failure </a:t>
            </a:r>
            <a:r>
              <a:rPr sz="4200" b="1" dirty="0">
                <a:solidFill>
                  <a:srgbClr val="F8F8F9"/>
                </a:solidFill>
                <a:latin typeface="Gothic Uralic"/>
                <a:cs typeface="Gothic Uralic"/>
              </a:rPr>
              <a:t>mission</a:t>
            </a:r>
            <a:r>
              <a:rPr sz="4200" b="1" spc="-45" dirty="0">
                <a:solidFill>
                  <a:srgbClr val="F8F8F9"/>
                </a:solidFill>
                <a:latin typeface="Gothic Uralic"/>
                <a:cs typeface="Gothic Uralic"/>
              </a:rPr>
              <a:t> </a:t>
            </a:r>
            <a:r>
              <a:rPr sz="4200" b="1" spc="10" dirty="0">
                <a:solidFill>
                  <a:srgbClr val="F8F8F9"/>
                </a:solidFill>
                <a:latin typeface="Gothic Uralic"/>
                <a:cs typeface="Gothic Uralic"/>
              </a:rPr>
              <a:t>outcomes</a:t>
            </a:r>
            <a:endParaRPr sz="4200">
              <a:latin typeface="Gothic Uralic"/>
              <a:cs typeface="Gothic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6" name="object 16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0" y="0"/>
            <a:ext cx="4695825" cy="6858000"/>
            <a:chOff x="0" y="0"/>
            <a:chExt cx="4695825" cy="6858000"/>
          </a:xfrm>
        </p:grpSpPr>
        <p:sp>
          <p:nvSpPr>
            <p:cNvPr id="19" name="object 19"/>
            <p:cNvSpPr/>
            <p:nvPr/>
          </p:nvSpPr>
          <p:spPr>
            <a:xfrm>
              <a:off x="41338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4486275" cy="6858000"/>
            </a:xfrm>
            <a:custGeom>
              <a:avLst/>
              <a:gdLst/>
              <a:ahLst/>
              <a:cxnLst/>
              <a:rect l="l" t="t" r="r" b="b"/>
              <a:pathLst>
                <a:path w="4486275" h="6858000">
                  <a:moveTo>
                    <a:pt x="448513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486275" y="6857999"/>
                  </a:lnTo>
                  <a:lnTo>
                    <a:pt x="4463034" y="6698894"/>
                  </a:lnTo>
                  <a:lnTo>
                    <a:pt x="4450969" y="6612483"/>
                  </a:lnTo>
                  <a:lnTo>
                    <a:pt x="4422902" y="6387541"/>
                  </a:lnTo>
                  <a:lnTo>
                    <a:pt x="4406646" y="6252438"/>
                  </a:lnTo>
                  <a:lnTo>
                    <a:pt x="4389755" y="6100191"/>
                  </a:lnTo>
                  <a:lnTo>
                    <a:pt x="4371721" y="5934227"/>
                  </a:lnTo>
                  <a:lnTo>
                    <a:pt x="4353687" y="5753862"/>
                  </a:lnTo>
                  <a:lnTo>
                    <a:pt x="4335399" y="5561838"/>
                  </a:lnTo>
                  <a:lnTo>
                    <a:pt x="4318381" y="5354701"/>
                  </a:lnTo>
                  <a:lnTo>
                    <a:pt x="4301998" y="5138039"/>
                  </a:lnTo>
                  <a:lnTo>
                    <a:pt x="4287266" y="4908931"/>
                  </a:lnTo>
                  <a:lnTo>
                    <a:pt x="4273042" y="4670298"/>
                  </a:lnTo>
                  <a:lnTo>
                    <a:pt x="4259834" y="4421378"/>
                  </a:lnTo>
                  <a:lnTo>
                    <a:pt x="4255135" y="4293743"/>
                  </a:lnTo>
                  <a:lnTo>
                    <a:pt x="4249928" y="4163441"/>
                  </a:lnTo>
                  <a:lnTo>
                    <a:pt x="4244975" y="4031106"/>
                  </a:lnTo>
                  <a:lnTo>
                    <a:pt x="4241800" y="3898138"/>
                  </a:lnTo>
                  <a:lnTo>
                    <a:pt x="4235958" y="3625088"/>
                  </a:lnTo>
                  <a:lnTo>
                    <a:pt x="4233926" y="3485261"/>
                  </a:lnTo>
                  <a:lnTo>
                    <a:pt x="4233926" y="3343910"/>
                  </a:lnTo>
                  <a:lnTo>
                    <a:pt x="4232910" y="3201289"/>
                  </a:lnTo>
                  <a:lnTo>
                    <a:pt x="4233926" y="3057271"/>
                  </a:lnTo>
                  <a:lnTo>
                    <a:pt x="4237736" y="2765171"/>
                  </a:lnTo>
                  <a:lnTo>
                    <a:pt x="4245991" y="2467483"/>
                  </a:lnTo>
                  <a:lnTo>
                    <a:pt x="4250944" y="2318004"/>
                  </a:lnTo>
                  <a:lnTo>
                    <a:pt x="4257802" y="2167128"/>
                  </a:lnTo>
                  <a:lnTo>
                    <a:pt x="4266057" y="2014854"/>
                  </a:lnTo>
                  <a:lnTo>
                    <a:pt x="4273931" y="1861947"/>
                  </a:lnTo>
                  <a:lnTo>
                    <a:pt x="4284091" y="1709039"/>
                  </a:lnTo>
                  <a:lnTo>
                    <a:pt x="4308221" y="1401064"/>
                  </a:lnTo>
                  <a:lnTo>
                    <a:pt x="4322191" y="1245362"/>
                  </a:lnTo>
                  <a:lnTo>
                    <a:pt x="4337558" y="1089025"/>
                  </a:lnTo>
                  <a:lnTo>
                    <a:pt x="4353687" y="934720"/>
                  </a:lnTo>
                  <a:lnTo>
                    <a:pt x="4372483" y="778383"/>
                  </a:lnTo>
                  <a:lnTo>
                    <a:pt x="4412742" y="466344"/>
                  </a:lnTo>
                  <a:lnTo>
                    <a:pt x="4436110" y="310642"/>
                  </a:lnTo>
                  <a:lnTo>
                    <a:pt x="4459986" y="155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2425" y="2238248"/>
              <a:ext cx="3738626" cy="19098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8625" y="2314575"/>
              <a:ext cx="3533775" cy="17049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9575" y="2295525"/>
              <a:ext cx="3571875" cy="1743075"/>
            </a:xfrm>
            <a:custGeom>
              <a:avLst/>
              <a:gdLst/>
              <a:ahLst/>
              <a:cxnLst/>
              <a:rect l="l" t="t" r="r" b="b"/>
              <a:pathLst>
                <a:path w="3571875" h="1743075">
                  <a:moveTo>
                    <a:pt x="0" y="1743075"/>
                  </a:moveTo>
                  <a:lnTo>
                    <a:pt x="3571875" y="1743075"/>
                  </a:lnTo>
                  <a:lnTo>
                    <a:pt x="3571875" y="0"/>
                  </a:lnTo>
                  <a:lnTo>
                    <a:pt x="0" y="0"/>
                  </a:lnTo>
                  <a:lnTo>
                    <a:pt x="0" y="17430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30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11800" y="2926016"/>
            <a:ext cx="4714240" cy="24714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marR="5080" indent="-286385">
              <a:lnSpc>
                <a:spcPct val="100000"/>
              </a:lnSpc>
              <a:spcBef>
                <a:spcPts val="125"/>
              </a:spcBef>
              <a:buFont typeface="Wingdings"/>
              <a:buChar char=""/>
              <a:tabLst>
                <a:tab pos="299085" algn="l"/>
              </a:tabLst>
            </a:pP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List</a:t>
            </a:r>
            <a:r>
              <a:rPr sz="2000" spc="-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total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number</a:t>
            </a:r>
            <a:r>
              <a:rPr sz="2000" spc="-1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successful 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failure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mission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outcomes</a:t>
            </a:r>
            <a:r>
              <a:rPr sz="2000" spc="-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which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resulted</a:t>
            </a:r>
            <a:r>
              <a:rPr sz="2000" spc="-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3</a:t>
            </a:r>
            <a:r>
              <a:rPr sz="20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types: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Failure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(in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flight), 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Success,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 Success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(payload  status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unclear)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"/>
            </a:pPr>
            <a:endParaRPr sz="2050">
              <a:latin typeface="Gothic Uralic"/>
              <a:cs typeface="Gothic Uralic"/>
            </a:endParaRPr>
          </a:p>
          <a:p>
            <a:pPr marL="298450" marR="1060450" indent="-286385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It's clear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that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</a:t>
            </a:r>
            <a:r>
              <a:rPr sz="2000" spc="-2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cases 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outnumbered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failure</a:t>
            </a:r>
            <a:endParaRPr sz="20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B</a:t>
            </a:r>
            <a:r>
              <a:rPr spc="-5" dirty="0"/>
              <a:t>o</a:t>
            </a:r>
            <a:r>
              <a:rPr spc="15" dirty="0"/>
              <a:t>o</a:t>
            </a:r>
            <a:r>
              <a:rPr spc="20" dirty="0"/>
              <a:t>s</a:t>
            </a:r>
            <a:r>
              <a:rPr spc="5" dirty="0"/>
              <a:t>t</a:t>
            </a:r>
            <a:r>
              <a:rPr spc="-5" dirty="0"/>
              <a:t>e</a:t>
            </a:r>
            <a:r>
              <a:rPr spc="10" dirty="0"/>
              <a:t>r</a:t>
            </a:r>
            <a:r>
              <a:rPr dirty="0"/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53940" y="1330324"/>
            <a:ext cx="691642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spc="-5" dirty="0">
                <a:solidFill>
                  <a:srgbClr val="F8F8F9"/>
                </a:solidFill>
                <a:latin typeface="Gothic Uralic"/>
                <a:cs typeface="Gothic Uralic"/>
              </a:rPr>
              <a:t>carried </a:t>
            </a:r>
            <a:r>
              <a:rPr sz="4200" spc="-15" dirty="0">
                <a:solidFill>
                  <a:srgbClr val="F8F8F9"/>
                </a:solidFill>
                <a:latin typeface="Gothic Uralic"/>
                <a:cs typeface="Gothic Uralic"/>
              </a:rPr>
              <a:t>maximum</a:t>
            </a:r>
            <a:r>
              <a:rPr sz="4200" spc="55" dirty="0">
                <a:solidFill>
                  <a:srgbClr val="F8F8F9"/>
                </a:solidFill>
                <a:latin typeface="Gothic Uralic"/>
                <a:cs typeface="Gothic Uralic"/>
              </a:rPr>
              <a:t> </a:t>
            </a:r>
            <a:r>
              <a:rPr sz="4200" b="1" spc="-10" dirty="0">
                <a:solidFill>
                  <a:srgbClr val="F8F8F9"/>
                </a:solidFill>
                <a:latin typeface="Gothic Uralic"/>
                <a:cs typeface="Gothic Uralic"/>
              </a:rPr>
              <a:t>payload</a:t>
            </a:r>
            <a:endParaRPr sz="4200">
              <a:latin typeface="Gothic Uralic"/>
              <a:cs typeface="Gothic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6" name="object 16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0" y="0"/>
            <a:ext cx="4695825" cy="6858000"/>
            <a:chOff x="0" y="0"/>
            <a:chExt cx="4695825" cy="6858000"/>
          </a:xfrm>
        </p:grpSpPr>
        <p:sp>
          <p:nvSpPr>
            <p:cNvPr id="19" name="object 19"/>
            <p:cNvSpPr/>
            <p:nvPr/>
          </p:nvSpPr>
          <p:spPr>
            <a:xfrm>
              <a:off x="41338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4486275" cy="6858000"/>
            </a:xfrm>
            <a:custGeom>
              <a:avLst/>
              <a:gdLst/>
              <a:ahLst/>
              <a:cxnLst/>
              <a:rect l="l" t="t" r="r" b="b"/>
              <a:pathLst>
                <a:path w="4486275" h="6858000">
                  <a:moveTo>
                    <a:pt x="4485132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4486275" y="6857999"/>
                  </a:lnTo>
                  <a:lnTo>
                    <a:pt x="4463034" y="6698894"/>
                  </a:lnTo>
                  <a:lnTo>
                    <a:pt x="4450969" y="6612483"/>
                  </a:lnTo>
                  <a:lnTo>
                    <a:pt x="4422902" y="6387541"/>
                  </a:lnTo>
                  <a:lnTo>
                    <a:pt x="4406646" y="6252438"/>
                  </a:lnTo>
                  <a:lnTo>
                    <a:pt x="4389755" y="6100191"/>
                  </a:lnTo>
                  <a:lnTo>
                    <a:pt x="4371721" y="5934227"/>
                  </a:lnTo>
                  <a:lnTo>
                    <a:pt x="4353687" y="5753862"/>
                  </a:lnTo>
                  <a:lnTo>
                    <a:pt x="4335399" y="5561838"/>
                  </a:lnTo>
                  <a:lnTo>
                    <a:pt x="4318381" y="5354701"/>
                  </a:lnTo>
                  <a:lnTo>
                    <a:pt x="4301998" y="5138039"/>
                  </a:lnTo>
                  <a:lnTo>
                    <a:pt x="4287266" y="4908931"/>
                  </a:lnTo>
                  <a:lnTo>
                    <a:pt x="4273042" y="4670298"/>
                  </a:lnTo>
                  <a:lnTo>
                    <a:pt x="4259834" y="4421378"/>
                  </a:lnTo>
                  <a:lnTo>
                    <a:pt x="4255135" y="4293743"/>
                  </a:lnTo>
                  <a:lnTo>
                    <a:pt x="4249928" y="4163441"/>
                  </a:lnTo>
                  <a:lnTo>
                    <a:pt x="4244975" y="4031106"/>
                  </a:lnTo>
                  <a:lnTo>
                    <a:pt x="4241800" y="3898138"/>
                  </a:lnTo>
                  <a:lnTo>
                    <a:pt x="4235958" y="3625088"/>
                  </a:lnTo>
                  <a:lnTo>
                    <a:pt x="4233926" y="3485261"/>
                  </a:lnTo>
                  <a:lnTo>
                    <a:pt x="4233926" y="3343910"/>
                  </a:lnTo>
                  <a:lnTo>
                    <a:pt x="4232910" y="3201289"/>
                  </a:lnTo>
                  <a:lnTo>
                    <a:pt x="4233926" y="3057271"/>
                  </a:lnTo>
                  <a:lnTo>
                    <a:pt x="4237736" y="2765171"/>
                  </a:lnTo>
                  <a:lnTo>
                    <a:pt x="4245991" y="2467483"/>
                  </a:lnTo>
                  <a:lnTo>
                    <a:pt x="4250944" y="2318004"/>
                  </a:lnTo>
                  <a:lnTo>
                    <a:pt x="4257802" y="2167128"/>
                  </a:lnTo>
                  <a:lnTo>
                    <a:pt x="4266057" y="2014854"/>
                  </a:lnTo>
                  <a:lnTo>
                    <a:pt x="4273931" y="1861947"/>
                  </a:lnTo>
                  <a:lnTo>
                    <a:pt x="4284091" y="1709039"/>
                  </a:lnTo>
                  <a:lnTo>
                    <a:pt x="4308221" y="1401064"/>
                  </a:lnTo>
                  <a:lnTo>
                    <a:pt x="4322191" y="1245362"/>
                  </a:lnTo>
                  <a:lnTo>
                    <a:pt x="4337558" y="1089025"/>
                  </a:lnTo>
                  <a:lnTo>
                    <a:pt x="4353687" y="934720"/>
                  </a:lnTo>
                  <a:lnTo>
                    <a:pt x="4372483" y="778383"/>
                  </a:lnTo>
                  <a:lnTo>
                    <a:pt x="4412742" y="466344"/>
                  </a:lnTo>
                  <a:lnTo>
                    <a:pt x="4436110" y="310642"/>
                  </a:lnTo>
                  <a:lnTo>
                    <a:pt x="4459986" y="1557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71575" y="1047686"/>
              <a:ext cx="1643126" cy="457682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2200" y="969009"/>
              <a:ext cx="1806575" cy="4739640"/>
            </a:xfrm>
            <a:custGeom>
              <a:avLst/>
              <a:gdLst/>
              <a:ahLst/>
              <a:cxnLst/>
              <a:rect l="l" t="t" r="r" b="b"/>
              <a:pathLst>
                <a:path w="1806575" h="4739640">
                  <a:moveTo>
                    <a:pt x="1735455" y="71120"/>
                  </a:moveTo>
                  <a:lnTo>
                    <a:pt x="1717675" y="71120"/>
                  </a:lnTo>
                  <a:lnTo>
                    <a:pt x="1717675" y="88900"/>
                  </a:lnTo>
                  <a:lnTo>
                    <a:pt x="1717675" y="4650740"/>
                  </a:lnTo>
                  <a:lnTo>
                    <a:pt x="88900" y="4650740"/>
                  </a:lnTo>
                  <a:lnTo>
                    <a:pt x="88900" y="88900"/>
                  </a:lnTo>
                  <a:lnTo>
                    <a:pt x="1717675" y="88900"/>
                  </a:lnTo>
                  <a:lnTo>
                    <a:pt x="1717675" y="71120"/>
                  </a:lnTo>
                  <a:lnTo>
                    <a:pt x="71120" y="71120"/>
                  </a:lnTo>
                  <a:lnTo>
                    <a:pt x="71120" y="88900"/>
                  </a:lnTo>
                  <a:lnTo>
                    <a:pt x="71120" y="4650740"/>
                  </a:lnTo>
                  <a:lnTo>
                    <a:pt x="71120" y="4668520"/>
                  </a:lnTo>
                  <a:lnTo>
                    <a:pt x="1735455" y="4668520"/>
                  </a:lnTo>
                  <a:lnTo>
                    <a:pt x="1735455" y="4650740"/>
                  </a:lnTo>
                  <a:lnTo>
                    <a:pt x="1735455" y="88900"/>
                  </a:lnTo>
                  <a:lnTo>
                    <a:pt x="1735455" y="88265"/>
                  </a:lnTo>
                  <a:lnTo>
                    <a:pt x="1735455" y="71120"/>
                  </a:lnTo>
                  <a:close/>
                </a:path>
                <a:path w="1806575" h="4739640">
                  <a:moveTo>
                    <a:pt x="1806575" y="0"/>
                  </a:moveTo>
                  <a:lnTo>
                    <a:pt x="1753235" y="0"/>
                  </a:lnTo>
                  <a:lnTo>
                    <a:pt x="1753235" y="53340"/>
                  </a:lnTo>
                  <a:lnTo>
                    <a:pt x="1753235" y="4686300"/>
                  </a:lnTo>
                  <a:lnTo>
                    <a:pt x="53340" y="4686300"/>
                  </a:lnTo>
                  <a:lnTo>
                    <a:pt x="53340" y="53340"/>
                  </a:lnTo>
                  <a:lnTo>
                    <a:pt x="1753235" y="53340"/>
                  </a:lnTo>
                  <a:lnTo>
                    <a:pt x="1753235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4686300"/>
                  </a:lnTo>
                  <a:lnTo>
                    <a:pt x="0" y="4739640"/>
                  </a:lnTo>
                  <a:lnTo>
                    <a:pt x="1806575" y="4739640"/>
                  </a:lnTo>
                  <a:lnTo>
                    <a:pt x="1806575" y="4686312"/>
                  </a:lnTo>
                  <a:lnTo>
                    <a:pt x="1806575" y="53340"/>
                  </a:lnTo>
                  <a:lnTo>
                    <a:pt x="1806575" y="52705"/>
                  </a:lnTo>
                  <a:lnTo>
                    <a:pt x="180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31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11800" y="2926016"/>
            <a:ext cx="4678680" cy="1861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marR="471805" indent="-286385" algn="just">
              <a:lnSpc>
                <a:spcPct val="100000"/>
              </a:lnSpc>
              <a:spcBef>
                <a:spcPts val="125"/>
              </a:spcBef>
              <a:buFont typeface="Wingdings"/>
              <a:buChar char=""/>
              <a:tabLst>
                <a:tab pos="299085" algn="l"/>
              </a:tabLst>
            </a:pP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List</a:t>
            </a:r>
            <a:r>
              <a:rPr sz="2000" spc="-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names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booster  versions</a:t>
            </a:r>
            <a:r>
              <a:rPr sz="2000" spc="-2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which</a:t>
            </a:r>
            <a:r>
              <a:rPr sz="20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20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carried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maximum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payload</a:t>
            </a:r>
            <a:r>
              <a:rPr sz="2000" spc="-3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mass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Wingdings"/>
              <a:buChar char=""/>
            </a:pPr>
            <a:endParaRPr sz="2000">
              <a:latin typeface="Gothic Uralic"/>
              <a:cs typeface="Gothic Uralic"/>
            </a:endParaRPr>
          </a:p>
          <a:p>
            <a:pPr marL="298450" marR="5080" indent="-286385">
              <a:lnSpc>
                <a:spcPct val="100000"/>
              </a:lnSpc>
              <a:buFont typeface="Wingdings"/>
              <a:buChar char=""/>
              <a:tabLst>
                <a:tab pos="299085" algn="l"/>
              </a:tabLst>
            </a:pP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Used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subquery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extract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maximum</a:t>
            </a:r>
            <a:r>
              <a:rPr sz="20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number</a:t>
            </a:r>
            <a:r>
              <a:rPr sz="2000" spc="-2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payload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mass</a:t>
            </a:r>
            <a:endParaRPr sz="20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53140" y="6138671"/>
              <a:ext cx="905517" cy="7193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10708" y="0"/>
              <a:ext cx="738419" cy="11955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3142615" cy="1305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EBEBEB"/>
                </a:solidFill>
                <a:latin typeface="Gothic Uralic"/>
                <a:cs typeface="Gothic Uralic"/>
              </a:rPr>
              <a:t>2015</a:t>
            </a:r>
            <a:r>
              <a:rPr b="0" spc="-14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launch  </a:t>
            </a:r>
            <a:r>
              <a:rPr b="0" spc="-5" dirty="0">
                <a:solidFill>
                  <a:srgbClr val="EBEBEB"/>
                </a:solidFill>
                <a:latin typeface="Gothic Uralic"/>
                <a:cs typeface="Gothic Uralic"/>
              </a:rPr>
              <a:t>records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991100" y="0"/>
            <a:ext cx="7200900" cy="6858000"/>
            <a:chOff x="4991100" y="0"/>
            <a:chExt cx="7200900" cy="6858000"/>
          </a:xfrm>
        </p:grpSpPr>
        <p:sp>
          <p:nvSpPr>
            <p:cNvPr id="13" name="object 13"/>
            <p:cNvSpPr/>
            <p:nvPr/>
          </p:nvSpPr>
          <p:spPr>
            <a:xfrm>
              <a:off x="4991100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476123" y="0"/>
                  </a:moveTo>
                  <a:lnTo>
                    <a:pt x="0" y="0"/>
                  </a:lnTo>
                  <a:lnTo>
                    <a:pt x="28194" y="122047"/>
                  </a:lnTo>
                  <a:lnTo>
                    <a:pt x="55879" y="244475"/>
                  </a:lnTo>
                  <a:lnTo>
                    <a:pt x="82930" y="366902"/>
                  </a:lnTo>
                  <a:lnTo>
                    <a:pt x="132334" y="612901"/>
                  </a:lnTo>
                  <a:lnTo>
                    <a:pt x="156210" y="735964"/>
                  </a:lnTo>
                  <a:lnTo>
                    <a:pt x="177926" y="857758"/>
                  </a:lnTo>
                  <a:lnTo>
                    <a:pt x="199136" y="981710"/>
                  </a:lnTo>
                  <a:lnTo>
                    <a:pt x="219455" y="1104773"/>
                  </a:lnTo>
                  <a:lnTo>
                    <a:pt x="256921" y="1348739"/>
                  </a:lnTo>
                  <a:lnTo>
                    <a:pt x="274320" y="1469644"/>
                  </a:lnTo>
                  <a:lnTo>
                    <a:pt x="305815" y="1711960"/>
                  </a:lnTo>
                  <a:lnTo>
                    <a:pt x="320548" y="1831594"/>
                  </a:lnTo>
                  <a:lnTo>
                    <a:pt x="334010" y="1949830"/>
                  </a:lnTo>
                  <a:lnTo>
                    <a:pt x="359028" y="2186686"/>
                  </a:lnTo>
                  <a:lnTo>
                    <a:pt x="380873" y="2418715"/>
                  </a:lnTo>
                  <a:lnTo>
                    <a:pt x="390905" y="2533650"/>
                  </a:lnTo>
                  <a:lnTo>
                    <a:pt x="399541" y="2647441"/>
                  </a:lnTo>
                  <a:lnTo>
                    <a:pt x="408686" y="2759710"/>
                  </a:lnTo>
                  <a:lnTo>
                    <a:pt x="416178" y="2870962"/>
                  </a:lnTo>
                  <a:lnTo>
                    <a:pt x="435863" y="3194939"/>
                  </a:lnTo>
                  <a:lnTo>
                    <a:pt x="450214" y="3506342"/>
                  </a:lnTo>
                  <a:lnTo>
                    <a:pt x="456819" y="3705225"/>
                  </a:lnTo>
                  <a:lnTo>
                    <a:pt x="526288" y="3667887"/>
                  </a:lnTo>
                  <a:lnTo>
                    <a:pt x="531999" y="3613680"/>
                  </a:lnTo>
                  <a:lnTo>
                    <a:pt x="539559" y="3520330"/>
                  </a:lnTo>
                  <a:lnTo>
                    <a:pt x="543944" y="3450560"/>
                  </a:lnTo>
                  <a:lnTo>
                    <a:pt x="547821" y="3375154"/>
                  </a:lnTo>
                  <a:lnTo>
                    <a:pt x="551200" y="3294447"/>
                  </a:lnTo>
                  <a:lnTo>
                    <a:pt x="554095" y="3208777"/>
                  </a:lnTo>
                  <a:lnTo>
                    <a:pt x="556518" y="3118481"/>
                  </a:lnTo>
                  <a:lnTo>
                    <a:pt x="558481" y="3023893"/>
                  </a:lnTo>
                  <a:lnTo>
                    <a:pt x="560589" y="2874703"/>
                  </a:lnTo>
                  <a:lnTo>
                    <a:pt x="561730" y="2717752"/>
                  </a:lnTo>
                  <a:lnTo>
                    <a:pt x="561946" y="2554177"/>
                  </a:lnTo>
                  <a:lnTo>
                    <a:pt x="561278" y="2385111"/>
                  </a:lnTo>
                  <a:lnTo>
                    <a:pt x="559767" y="2211692"/>
                  </a:lnTo>
                  <a:lnTo>
                    <a:pt x="556514" y="1975658"/>
                  </a:lnTo>
                  <a:lnTo>
                    <a:pt x="551933" y="1736594"/>
                  </a:lnTo>
                  <a:lnTo>
                    <a:pt x="546123" y="1497194"/>
                  </a:lnTo>
                  <a:lnTo>
                    <a:pt x="539182" y="1260148"/>
                  </a:lnTo>
                  <a:lnTo>
                    <a:pt x="531208" y="1028150"/>
                  </a:lnTo>
                  <a:lnTo>
                    <a:pt x="522298" y="803891"/>
                  </a:lnTo>
                  <a:lnTo>
                    <a:pt x="512550" y="590064"/>
                  </a:lnTo>
                  <a:lnTo>
                    <a:pt x="504748" y="438158"/>
                  </a:lnTo>
                  <a:lnTo>
                    <a:pt x="496571" y="294770"/>
                  </a:lnTo>
                  <a:lnTo>
                    <a:pt x="488061" y="161035"/>
                  </a:lnTo>
                  <a:lnTo>
                    <a:pt x="47612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10175" y="0"/>
              <a:ext cx="6981825" cy="6858000"/>
            </a:xfrm>
            <a:custGeom>
              <a:avLst/>
              <a:gdLst/>
              <a:ahLst/>
              <a:cxnLst/>
              <a:rect l="l" t="t" r="r" b="b"/>
              <a:pathLst>
                <a:path w="6981825" h="6858000">
                  <a:moveTo>
                    <a:pt x="6981825" y="0"/>
                  </a:moveTo>
                  <a:lnTo>
                    <a:pt x="1142" y="0"/>
                  </a:lnTo>
                  <a:lnTo>
                    <a:pt x="26162" y="155701"/>
                  </a:lnTo>
                  <a:lnTo>
                    <a:pt x="50037" y="310642"/>
                  </a:lnTo>
                  <a:lnTo>
                    <a:pt x="73405" y="466344"/>
                  </a:lnTo>
                  <a:lnTo>
                    <a:pt x="113537" y="778383"/>
                  </a:lnTo>
                  <a:lnTo>
                    <a:pt x="132334" y="934720"/>
                  </a:lnTo>
                  <a:lnTo>
                    <a:pt x="148462" y="1089025"/>
                  </a:lnTo>
                  <a:lnTo>
                    <a:pt x="163829" y="1245362"/>
                  </a:lnTo>
                  <a:lnTo>
                    <a:pt x="177800" y="1401064"/>
                  </a:lnTo>
                  <a:lnTo>
                    <a:pt x="201929" y="1709039"/>
                  </a:lnTo>
                  <a:lnTo>
                    <a:pt x="211962" y="1861947"/>
                  </a:lnTo>
                  <a:lnTo>
                    <a:pt x="228091" y="2167128"/>
                  </a:lnTo>
                  <a:lnTo>
                    <a:pt x="235076" y="2318004"/>
                  </a:lnTo>
                  <a:lnTo>
                    <a:pt x="239902" y="2467483"/>
                  </a:lnTo>
                  <a:lnTo>
                    <a:pt x="248158" y="2765171"/>
                  </a:lnTo>
                  <a:lnTo>
                    <a:pt x="251967" y="3057271"/>
                  </a:lnTo>
                  <a:lnTo>
                    <a:pt x="252984" y="3201289"/>
                  </a:lnTo>
                  <a:lnTo>
                    <a:pt x="251967" y="3343910"/>
                  </a:lnTo>
                  <a:lnTo>
                    <a:pt x="251967" y="3485261"/>
                  </a:lnTo>
                  <a:lnTo>
                    <a:pt x="249936" y="3625088"/>
                  </a:lnTo>
                  <a:lnTo>
                    <a:pt x="244094" y="3898138"/>
                  </a:lnTo>
                  <a:lnTo>
                    <a:pt x="240919" y="4031106"/>
                  </a:lnTo>
                  <a:lnTo>
                    <a:pt x="236092" y="4163441"/>
                  </a:lnTo>
                  <a:lnTo>
                    <a:pt x="230886" y="4293743"/>
                  </a:lnTo>
                  <a:lnTo>
                    <a:pt x="226187" y="4421378"/>
                  </a:lnTo>
                  <a:lnTo>
                    <a:pt x="212851" y="4670298"/>
                  </a:lnTo>
                  <a:lnTo>
                    <a:pt x="198754" y="4908931"/>
                  </a:lnTo>
                  <a:lnTo>
                    <a:pt x="184023" y="5138039"/>
                  </a:lnTo>
                  <a:lnTo>
                    <a:pt x="167639" y="5354701"/>
                  </a:lnTo>
                  <a:lnTo>
                    <a:pt x="150749" y="5561838"/>
                  </a:lnTo>
                  <a:lnTo>
                    <a:pt x="132334" y="5753862"/>
                  </a:lnTo>
                  <a:lnTo>
                    <a:pt x="114426" y="5934227"/>
                  </a:lnTo>
                  <a:lnTo>
                    <a:pt x="96392" y="6100191"/>
                  </a:lnTo>
                  <a:lnTo>
                    <a:pt x="79501" y="6252438"/>
                  </a:lnTo>
                  <a:lnTo>
                    <a:pt x="63373" y="6387541"/>
                  </a:lnTo>
                  <a:lnTo>
                    <a:pt x="48005" y="6509613"/>
                  </a:lnTo>
                  <a:lnTo>
                    <a:pt x="35305" y="6612483"/>
                  </a:lnTo>
                  <a:lnTo>
                    <a:pt x="23240" y="6698894"/>
                  </a:lnTo>
                  <a:lnTo>
                    <a:pt x="0" y="6857999"/>
                  </a:lnTo>
                  <a:lnTo>
                    <a:pt x="6981825" y="6858000"/>
                  </a:lnTo>
                  <a:lnTo>
                    <a:pt x="6981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553075" y="2438273"/>
            <a:ext cx="6339205" cy="1671955"/>
            <a:chOff x="5553075" y="2438273"/>
            <a:chExt cx="6339205" cy="1671955"/>
          </a:xfrm>
        </p:grpSpPr>
        <p:sp>
          <p:nvSpPr>
            <p:cNvPr id="16" name="object 16"/>
            <p:cNvSpPr/>
            <p:nvPr/>
          </p:nvSpPr>
          <p:spPr>
            <a:xfrm>
              <a:off x="5553075" y="2438273"/>
              <a:ext cx="6338951" cy="16717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29275" y="2514600"/>
              <a:ext cx="6134100" cy="14668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10225" y="2495550"/>
              <a:ext cx="6172200" cy="1504950"/>
            </a:xfrm>
            <a:custGeom>
              <a:avLst/>
              <a:gdLst/>
              <a:ahLst/>
              <a:cxnLst/>
              <a:rect l="l" t="t" r="r" b="b"/>
              <a:pathLst>
                <a:path w="6172200" h="1504950">
                  <a:moveTo>
                    <a:pt x="0" y="1504950"/>
                  </a:moveTo>
                  <a:lnTo>
                    <a:pt x="6172200" y="1504950"/>
                  </a:lnTo>
                  <a:lnTo>
                    <a:pt x="6172200" y="0"/>
                  </a:lnTo>
                  <a:lnTo>
                    <a:pt x="0" y="0"/>
                  </a:lnTo>
                  <a:lnTo>
                    <a:pt x="0" y="150495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0391775" y="0"/>
            <a:ext cx="776287" cy="12143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32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8344" y="2465387"/>
            <a:ext cx="3893820" cy="2760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7815" marR="5080" indent="-285750">
              <a:lnSpc>
                <a:spcPct val="100800"/>
              </a:lnSpc>
              <a:spcBef>
                <a:spcPts val="85"/>
              </a:spcBef>
            </a:pPr>
            <a:r>
              <a:rPr sz="1400" spc="270" dirty="0">
                <a:solidFill>
                  <a:srgbClr val="F7F7F7"/>
                </a:solidFill>
                <a:latin typeface="Arial"/>
                <a:cs typeface="Arial"/>
              </a:rPr>
              <a:t> </a:t>
            </a:r>
            <a:r>
              <a:rPr sz="1800" spc="30" dirty="0">
                <a:solidFill>
                  <a:srgbClr val="EBEBEB"/>
                </a:solidFill>
                <a:latin typeface="Gothic Uralic"/>
                <a:cs typeface="Gothic Uralic"/>
              </a:rPr>
              <a:t>List </a:t>
            </a:r>
            <a:r>
              <a:rPr sz="1800" spc="10" dirty="0">
                <a:solidFill>
                  <a:srgbClr val="EBEBEB"/>
                </a:solidFill>
                <a:latin typeface="Gothic Uralic"/>
                <a:cs typeface="Gothic Uralic"/>
              </a:rPr>
              <a:t>of </a:t>
            </a:r>
            <a:r>
              <a:rPr sz="1800" dirty="0">
                <a:solidFill>
                  <a:srgbClr val="EBEBEB"/>
                </a:solidFill>
                <a:latin typeface="Gothic Uralic"/>
                <a:cs typeface="Gothic Uralic"/>
              </a:rPr>
              <a:t>records </a:t>
            </a:r>
            <a:r>
              <a:rPr sz="1800" spc="25" dirty="0">
                <a:solidFill>
                  <a:srgbClr val="EBEBEB"/>
                </a:solidFill>
                <a:latin typeface="Gothic Uralic"/>
                <a:cs typeface="Gothic Uralic"/>
              </a:rPr>
              <a:t>which </a:t>
            </a:r>
            <a:r>
              <a:rPr sz="1800" spc="15" dirty="0">
                <a:solidFill>
                  <a:srgbClr val="EBEBEB"/>
                </a:solidFill>
                <a:latin typeface="Gothic Uralic"/>
                <a:cs typeface="Gothic Uralic"/>
              </a:rPr>
              <a:t>displays</a:t>
            </a:r>
            <a:r>
              <a:rPr sz="1800" spc="-21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-125" dirty="0">
                <a:solidFill>
                  <a:srgbClr val="EBEBEB"/>
                </a:solidFill>
                <a:latin typeface="Gothic Uralic"/>
                <a:cs typeface="Gothic Uralic"/>
              </a:rPr>
              <a:t>the  </a:t>
            </a:r>
            <a:r>
              <a:rPr sz="1800" spc="30" dirty="0">
                <a:solidFill>
                  <a:srgbClr val="EBEBEB"/>
                </a:solidFill>
                <a:latin typeface="Gothic Uralic"/>
                <a:cs typeface="Gothic Uralic"/>
              </a:rPr>
              <a:t>month names, </a:t>
            </a:r>
            <a:r>
              <a:rPr sz="1800" spc="25" dirty="0">
                <a:solidFill>
                  <a:srgbClr val="EBEBEB"/>
                </a:solidFill>
                <a:latin typeface="Gothic Uralic"/>
                <a:cs typeface="Gothic Uralic"/>
              </a:rPr>
              <a:t>failure </a:t>
            </a:r>
            <a:r>
              <a:rPr sz="1800" spc="20" dirty="0">
                <a:solidFill>
                  <a:srgbClr val="EBEBEB"/>
                </a:solidFill>
                <a:latin typeface="Gothic Uralic"/>
                <a:cs typeface="Gothic Uralic"/>
              </a:rPr>
              <a:t>loading  </a:t>
            </a:r>
            <a:r>
              <a:rPr sz="1800" spc="25" dirty="0">
                <a:solidFill>
                  <a:srgbClr val="EBEBEB"/>
                </a:solidFill>
                <a:latin typeface="Gothic Uralic"/>
                <a:cs typeface="Gothic Uralic"/>
              </a:rPr>
              <a:t>outcomes</a:t>
            </a:r>
            <a:r>
              <a:rPr sz="1800" spc="-229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EBEBEB"/>
                </a:solidFill>
                <a:latin typeface="Gothic Uralic"/>
                <a:cs typeface="Gothic Uralic"/>
              </a:rPr>
              <a:t>in</a:t>
            </a:r>
            <a:r>
              <a:rPr sz="1800" spc="-10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EBEBEB"/>
                </a:solidFill>
                <a:latin typeface="Gothic Uralic"/>
                <a:cs typeface="Gothic Uralic"/>
              </a:rPr>
              <a:t>drone</a:t>
            </a:r>
            <a:r>
              <a:rPr sz="1800" spc="-3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EBEBEB"/>
                </a:solidFill>
                <a:latin typeface="Gothic Uralic"/>
                <a:cs typeface="Gothic Uralic"/>
              </a:rPr>
              <a:t>ship,</a:t>
            </a:r>
            <a:r>
              <a:rPr sz="1800" spc="-10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10" dirty="0">
                <a:solidFill>
                  <a:srgbClr val="EBEBEB"/>
                </a:solidFill>
                <a:latin typeface="Gothic Uralic"/>
                <a:cs typeface="Gothic Uralic"/>
              </a:rPr>
              <a:t>booster  </a:t>
            </a:r>
            <a:r>
              <a:rPr sz="1800" spc="30" dirty="0">
                <a:solidFill>
                  <a:srgbClr val="EBEBEB"/>
                </a:solidFill>
                <a:latin typeface="Gothic Uralic"/>
                <a:cs typeface="Gothic Uralic"/>
              </a:rPr>
              <a:t>version</a:t>
            </a:r>
            <a:r>
              <a:rPr sz="1800" spc="-18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EBEBEB"/>
                </a:solidFill>
                <a:latin typeface="Gothic Uralic"/>
                <a:cs typeface="Gothic Uralic"/>
              </a:rPr>
              <a:t>and</a:t>
            </a:r>
            <a:r>
              <a:rPr sz="1800" spc="-8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EBEBEB"/>
                </a:solidFill>
                <a:latin typeface="Gothic Uralic"/>
                <a:cs typeface="Gothic Uralic"/>
              </a:rPr>
              <a:t>launch</a:t>
            </a:r>
            <a:r>
              <a:rPr sz="1800" spc="-9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30" dirty="0">
                <a:solidFill>
                  <a:srgbClr val="EBEBEB"/>
                </a:solidFill>
                <a:latin typeface="Gothic Uralic"/>
                <a:cs typeface="Gothic Uralic"/>
              </a:rPr>
              <a:t>site</a:t>
            </a:r>
            <a:r>
              <a:rPr sz="1800" spc="-18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EBEBEB"/>
                </a:solidFill>
                <a:latin typeface="Gothic Uralic"/>
                <a:cs typeface="Gothic Uralic"/>
              </a:rPr>
              <a:t>in</a:t>
            </a:r>
            <a:r>
              <a:rPr sz="1800" spc="-2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-20" dirty="0">
                <a:solidFill>
                  <a:srgbClr val="EBEBEB"/>
                </a:solidFill>
                <a:latin typeface="Gothic Uralic"/>
                <a:cs typeface="Gothic Uralic"/>
              </a:rPr>
              <a:t>2015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100">
              <a:latin typeface="Gothic Uralic"/>
              <a:cs typeface="Gothic Uralic"/>
            </a:endParaRPr>
          </a:p>
          <a:p>
            <a:pPr marL="297815" marR="22860" indent="-285750">
              <a:lnSpc>
                <a:spcPct val="100800"/>
              </a:lnSpc>
              <a:spcBef>
                <a:spcPts val="1655"/>
              </a:spcBef>
            </a:pPr>
            <a:r>
              <a:rPr sz="1400" spc="270" dirty="0">
                <a:solidFill>
                  <a:srgbClr val="F7F7F7"/>
                </a:solidFill>
                <a:latin typeface="Arial"/>
                <a:cs typeface="Arial"/>
              </a:rPr>
              <a:t> </a:t>
            </a:r>
            <a:r>
              <a:rPr sz="1800" dirty="0">
                <a:solidFill>
                  <a:srgbClr val="EBEBEB"/>
                </a:solidFill>
                <a:latin typeface="Gothic Uralic"/>
                <a:cs typeface="Gothic Uralic"/>
              </a:rPr>
              <a:t>Extract </a:t>
            </a:r>
            <a:r>
              <a:rPr sz="1800" spc="25" dirty="0">
                <a:solidFill>
                  <a:srgbClr val="EBEBEB"/>
                </a:solidFill>
                <a:latin typeface="Gothic Uralic"/>
                <a:cs typeface="Gothic Uralic"/>
              </a:rPr>
              <a:t>names </a:t>
            </a:r>
            <a:r>
              <a:rPr sz="1800" spc="10" dirty="0">
                <a:solidFill>
                  <a:srgbClr val="EBEBEB"/>
                </a:solidFill>
                <a:latin typeface="Gothic Uralic"/>
                <a:cs typeface="Gothic Uralic"/>
              </a:rPr>
              <a:t>of </a:t>
            </a:r>
            <a:r>
              <a:rPr sz="1800" spc="25" dirty="0">
                <a:solidFill>
                  <a:srgbClr val="EBEBEB"/>
                </a:solidFill>
                <a:latin typeface="Gothic Uralic"/>
                <a:cs typeface="Gothic Uralic"/>
              </a:rPr>
              <a:t>months </a:t>
            </a:r>
            <a:r>
              <a:rPr sz="1800" spc="5" dirty="0">
                <a:solidFill>
                  <a:srgbClr val="EBEBEB"/>
                </a:solidFill>
                <a:latin typeface="Gothic Uralic"/>
                <a:cs typeface="Gothic Uralic"/>
              </a:rPr>
              <a:t>from  </a:t>
            </a:r>
            <a:r>
              <a:rPr sz="1800" i="1" dirty="0">
                <a:solidFill>
                  <a:srgbClr val="00AFEF"/>
                </a:solidFill>
                <a:latin typeface="TeXGyreAdventor"/>
                <a:cs typeface="TeXGyreAdventor"/>
              </a:rPr>
              <a:t>date</a:t>
            </a:r>
            <a:r>
              <a:rPr sz="1800" i="1" spc="-40" dirty="0">
                <a:solidFill>
                  <a:srgbClr val="00AFEF"/>
                </a:solidFill>
                <a:latin typeface="TeXGyreAdventor"/>
                <a:cs typeface="TeXGyreAdventor"/>
              </a:rPr>
              <a:t> </a:t>
            </a:r>
            <a:r>
              <a:rPr sz="1800" spc="30" dirty="0">
                <a:solidFill>
                  <a:srgbClr val="EBEBEB"/>
                </a:solidFill>
                <a:latin typeface="Gothic Uralic"/>
                <a:cs typeface="Gothic Uralic"/>
              </a:rPr>
              <a:t>column</a:t>
            </a:r>
            <a:r>
              <a:rPr sz="1800" spc="-19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EBEBEB"/>
                </a:solidFill>
                <a:latin typeface="Gothic Uralic"/>
                <a:cs typeface="Gothic Uralic"/>
              </a:rPr>
              <a:t>and</a:t>
            </a:r>
            <a:r>
              <a:rPr sz="1800" spc="-3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10" dirty="0">
                <a:solidFill>
                  <a:srgbClr val="EBEBEB"/>
                </a:solidFill>
                <a:latin typeface="Gothic Uralic"/>
                <a:cs typeface="Gothic Uralic"/>
              </a:rPr>
              <a:t>sort</a:t>
            </a:r>
            <a:r>
              <a:rPr sz="1800" spc="-7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EBEBEB"/>
                </a:solidFill>
                <a:latin typeface="Gothic Uralic"/>
                <a:cs typeface="Gothic Uralic"/>
              </a:rPr>
              <a:t>for</a:t>
            </a:r>
            <a:r>
              <a:rPr sz="1800" spc="-8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EBEBEB"/>
                </a:solidFill>
                <a:latin typeface="Gothic Uralic"/>
                <a:cs typeface="Gothic Uralic"/>
              </a:rPr>
              <a:t>record  </a:t>
            </a:r>
            <a:r>
              <a:rPr sz="1800" spc="20" dirty="0">
                <a:solidFill>
                  <a:srgbClr val="EBEBEB"/>
                </a:solidFill>
                <a:latin typeface="Gothic Uralic"/>
                <a:cs typeface="Gothic Uralic"/>
              </a:rPr>
              <a:t>with</a:t>
            </a:r>
            <a:r>
              <a:rPr sz="1800" spc="-10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EBEBEB"/>
                </a:solidFill>
                <a:latin typeface="Gothic Uralic"/>
                <a:cs typeface="Gothic Uralic"/>
              </a:rPr>
              <a:t>failure</a:t>
            </a:r>
            <a:r>
              <a:rPr sz="1800" spc="-18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EBEBEB"/>
                </a:solidFill>
                <a:latin typeface="Gothic Uralic"/>
                <a:cs typeface="Gothic Uralic"/>
              </a:rPr>
              <a:t>out</a:t>
            </a:r>
            <a:r>
              <a:rPr sz="1800" spc="-6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EBEBEB"/>
                </a:solidFill>
                <a:latin typeface="Gothic Uralic"/>
                <a:cs typeface="Gothic Uralic"/>
              </a:rPr>
              <a:t>come</a:t>
            </a:r>
            <a:r>
              <a:rPr sz="1800" spc="-18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EBEBEB"/>
                </a:solidFill>
                <a:latin typeface="Gothic Uralic"/>
                <a:cs typeface="Gothic Uralic"/>
              </a:rPr>
              <a:t>in</a:t>
            </a:r>
            <a:r>
              <a:rPr sz="1800" spc="-9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-20" dirty="0">
                <a:solidFill>
                  <a:srgbClr val="EBEBEB"/>
                </a:solidFill>
                <a:latin typeface="Gothic Uralic"/>
                <a:cs typeface="Gothic Uralic"/>
              </a:rPr>
              <a:t>2015.</a:t>
            </a:r>
            <a:endParaRPr sz="1800">
              <a:latin typeface="Gothic Uralic"/>
              <a:cs typeface="Gothic Uralic"/>
            </a:endParaRPr>
          </a:p>
          <a:p>
            <a:pPr marL="297815">
              <a:lnSpc>
                <a:spcPct val="100000"/>
              </a:lnSpc>
              <a:spcBef>
                <a:spcPts val="15"/>
              </a:spcBef>
            </a:pPr>
            <a:r>
              <a:rPr sz="1800" spc="30" dirty="0">
                <a:solidFill>
                  <a:srgbClr val="EBEBEB"/>
                </a:solidFill>
                <a:latin typeface="Gothic Uralic"/>
                <a:cs typeface="Gothic Uralic"/>
              </a:rPr>
              <a:t>Only </a:t>
            </a:r>
            <a:r>
              <a:rPr sz="1800" dirty="0">
                <a:solidFill>
                  <a:srgbClr val="EBEBEB"/>
                </a:solidFill>
                <a:latin typeface="Gothic Uralic"/>
                <a:cs typeface="Gothic Uralic"/>
              </a:rPr>
              <a:t>2 records</a:t>
            </a:r>
            <a:r>
              <a:rPr sz="1800" spc="-22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EBEBEB"/>
                </a:solidFill>
                <a:latin typeface="Gothic Uralic"/>
                <a:cs typeface="Gothic Uralic"/>
              </a:rPr>
              <a:t>matched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66999"/>
            <a:ext cx="4038600" cy="4191000"/>
            <a:chOff x="0" y="2666999"/>
            <a:chExt cx="4038600" cy="4191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610600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1000" y="0"/>
            <a:ext cx="160020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53140" y="6138671"/>
            <a:ext cx="905517" cy="719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object 9"/>
            <p:cNvSpPr/>
            <p:nvPr/>
          </p:nvSpPr>
          <p:spPr>
            <a:xfrm>
              <a:off x="10410708" y="0"/>
              <a:ext cx="738419" cy="119554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9077" y="322580"/>
            <a:ext cx="4825365" cy="1763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5"/>
              </a:spcBef>
            </a:pPr>
            <a:r>
              <a:rPr sz="3800" spc="30" dirty="0"/>
              <a:t>Rank </a:t>
            </a:r>
            <a:r>
              <a:rPr sz="3800" spc="15" dirty="0"/>
              <a:t>success </a:t>
            </a:r>
            <a:r>
              <a:rPr sz="3800" spc="30" dirty="0"/>
              <a:t>count  </a:t>
            </a:r>
            <a:r>
              <a:rPr sz="3800" spc="25" dirty="0"/>
              <a:t>between</a:t>
            </a:r>
            <a:r>
              <a:rPr sz="3800" spc="-254" dirty="0"/>
              <a:t> </a:t>
            </a:r>
            <a:r>
              <a:rPr sz="3800" spc="20" dirty="0"/>
              <a:t>2010-06-04</a:t>
            </a:r>
            <a:endParaRPr sz="3800"/>
          </a:p>
          <a:p>
            <a:pPr marL="12700">
              <a:lnSpc>
                <a:spcPts val="4505"/>
              </a:lnSpc>
            </a:pPr>
            <a:r>
              <a:rPr sz="3800" spc="30" dirty="0"/>
              <a:t>and</a:t>
            </a:r>
            <a:r>
              <a:rPr sz="3800" spc="-155" dirty="0"/>
              <a:t> </a:t>
            </a:r>
            <a:r>
              <a:rPr sz="3800" spc="15" dirty="0"/>
              <a:t>2017-03-20</a:t>
            </a:r>
            <a:endParaRPr sz="3800"/>
          </a:p>
        </p:txBody>
      </p:sp>
      <p:grpSp>
        <p:nvGrpSpPr>
          <p:cNvPr id="13" name="object 13"/>
          <p:cNvGrpSpPr/>
          <p:nvPr/>
        </p:nvGrpSpPr>
        <p:grpSpPr>
          <a:xfrm>
            <a:off x="4991100" y="0"/>
            <a:ext cx="7200900" cy="6858000"/>
            <a:chOff x="4991100" y="0"/>
            <a:chExt cx="7200900" cy="6858000"/>
          </a:xfrm>
        </p:grpSpPr>
        <p:sp>
          <p:nvSpPr>
            <p:cNvPr id="14" name="object 14"/>
            <p:cNvSpPr/>
            <p:nvPr/>
          </p:nvSpPr>
          <p:spPr>
            <a:xfrm>
              <a:off x="4991100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476123" y="0"/>
                  </a:moveTo>
                  <a:lnTo>
                    <a:pt x="0" y="0"/>
                  </a:lnTo>
                  <a:lnTo>
                    <a:pt x="28194" y="122047"/>
                  </a:lnTo>
                  <a:lnTo>
                    <a:pt x="55879" y="244475"/>
                  </a:lnTo>
                  <a:lnTo>
                    <a:pt x="82930" y="366902"/>
                  </a:lnTo>
                  <a:lnTo>
                    <a:pt x="132334" y="612901"/>
                  </a:lnTo>
                  <a:lnTo>
                    <a:pt x="156210" y="735964"/>
                  </a:lnTo>
                  <a:lnTo>
                    <a:pt x="177926" y="857758"/>
                  </a:lnTo>
                  <a:lnTo>
                    <a:pt x="199136" y="981710"/>
                  </a:lnTo>
                  <a:lnTo>
                    <a:pt x="219455" y="1104773"/>
                  </a:lnTo>
                  <a:lnTo>
                    <a:pt x="256921" y="1348739"/>
                  </a:lnTo>
                  <a:lnTo>
                    <a:pt x="274320" y="1469644"/>
                  </a:lnTo>
                  <a:lnTo>
                    <a:pt x="305815" y="1711960"/>
                  </a:lnTo>
                  <a:lnTo>
                    <a:pt x="320548" y="1831594"/>
                  </a:lnTo>
                  <a:lnTo>
                    <a:pt x="334010" y="1949830"/>
                  </a:lnTo>
                  <a:lnTo>
                    <a:pt x="359028" y="2186686"/>
                  </a:lnTo>
                  <a:lnTo>
                    <a:pt x="380873" y="2418715"/>
                  </a:lnTo>
                  <a:lnTo>
                    <a:pt x="390905" y="2533650"/>
                  </a:lnTo>
                  <a:lnTo>
                    <a:pt x="399541" y="2647441"/>
                  </a:lnTo>
                  <a:lnTo>
                    <a:pt x="408686" y="2759710"/>
                  </a:lnTo>
                  <a:lnTo>
                    <a:pt x="416178" y="2870962"/>
                  </a:lnTo>
                  <a:lnTo>
                    <a:pt x="435863" y="3194939"/>
                  </a:lnTo>
                  <a:lnTo>
                    <a:pt x="450214" y="3506342"/>
                  </a:lnTo>
                  <a:lnTo>
                    <a:pt x="456819" y="3705225"/>
                  </a:lnTo>
                  <a:lnTo>
                    <a:pt x="526288" y="3667887"/>
                  </a:lnTo>
                  <a:lnTo>
                    <a:pt x="531999" y="3613680"/>
                  </a:lnTo>
                  <a:lnTo>
                    <a:pt x="539559" y="3520330"/>
                  </a:lnTo>
                  <a:lnTo>
                    <a:pt x="543944" y="3450560"/>
                  </a:lnTo>
                  <a:lnTo>
                    <a:pt x="547821" y="3375154"/>
                  </a:lnTo>
                  <a:lnTo>
                    <a:pt x="551200" y="3294447"/>
                  </a:lnTo>
                  <a:lnTo>
                    <a:pt x="554095" y="3208777"/>
                  </a:lnTo>
                  <a:lnTo>
                    <a:pt x="556518" y="3118481"/>
                  </a:lnTo>
                  <a:lnTo>
                    <a:pt x="558481" y="3023893"/>
                  </a:lnTo>
                  <a:lnTo>
                    <a:pt x="560589" y="2874703"/>
                  </a:lnTo>
                  <a:lnTo>
                    <a:pt x="561730" y="2717752"/>
                  </a:lnTo>
                  <a:lnTo>
                    <a:pt x="561946" y="2554177"/>
                  </a:lnTo>
                  <a:lnTo>
                    <a:pt x="561278" y="2385111"/>
                  </a:lnTo>
                  <a:lnTo>
                    <a:pt x="559767" y="2211692"/>
                  </a:lnTo>
                  <a:lnTo>
                    <a:pt x="556514" y="1975658"/>
                  </a:lnTo>
                  <a:lnTo>
                    <a:pt x="551933" y="1736594"/>
                  </a:lnTo>
                  <a:lnTo>
                    <a:pt x="546123" y="1497194"/>
                  </a:lnTo>
                  <a:lnTo>
                    <a:pt x="539182" y="1260148"/>
                  </a:lnTo>
                  <a:lnTo>
                    <a:pt x="531208" y="1028150"/>
                  </a:lnTo>
                  <a:lnTo>
                    <a:pt x="522298" y="803891"/>
                  </a:lnTo>
                  <a:lnTo>
                    <a:pt x="512550" y="590064"/>
                  </a:lnTo>
                  <a:lnTo>
                    <a:pt x="504748" y="438158"/>
                  </a:lnTo>
                  <a:lnTo>
                    <a:pt x="496571" y="294770"/>
                  </a:lnTo>
                  <a:lnTo>
                    <a:pt x="488061" y="161035"/>
                  </a:lnTo>
                  <a:lnTo>
                    <a:pt x="47612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10175" y="0"/>
              <a:ext cx="6981825" cy="6858000"/>
            </a:xfrm>
            <a:custGeom>
              <a:avLst/>
              <a:gdLst/>
              <a:ahLst/>
              <a:cxnLst/>
              <a:rect l="l" t="t" r="r" b="b"/>
              <a:pathLst>
                <a:path w="6981825" h="6858000">
                  <a:moveTo>
                    <a:pt x="6981825" y="0"/>
                  </a:moveTo>
                  <a:lnTo>
                    <a:pt x="1142" y="0"/>
                  </a:lnTo>
                  <a:lnTo>
                    <a:pt x="26162" y="155701"/>
                  </a:lnTo>
                  <a:lnTo>
                    <a:pt x="50037" y="310642"/>
                  </a:lnTo>
                  <a:lnTo>
                    <a:pt x="73405" y="466344"/>
                  </a:lnTo>
                  <a:lnTo>
                    <a:pt x="113537" y="778383"/>
                  </a:lnTo>
                  <a:lnTo>
                    <a:pt x="132334" y="934720"/>
                  </a:lnTo>
                  <a:lnTo>
                    <a:pt x="148462" y="1089025"/>
                  </a:lnTo>
                  <a:lnTo>
                    <a:pt x="163829" y="1245362"/>
                  </a:lnTo>
                  <a:lnTo>
                    <a:pt x="177800" y="1401064"/>
                  </a:lnTo>
                  <a:lnTo>
                    <a:pt x="201929" y="1709039"/>
                  </a:lnTo>
                  <a:lnTo>
                    <a:pt x="211962" y="1861947"/>
                  </a:lnTo>
                  <a:lnTo>
                    <a:pt x="228091" y="2167128"/>
                  </a:lnTo>
                  <a:lnTo>
                    <a:pt x="235076" y="2318004"/>
                  </a:lnTo>
                  <a:lnTo>
                    <a:pt x="239902" y="2467483"/>
                  </a:lnTo>
                  <a:lnTo>
                    <a:pt x="248158" y="2765171"/>
                  </a:lnTo>
                  <a:lnTo>
                    <a:pt x="251967" y="3057271"/>
                  </a:lnTo>
                  <a:lnTo>
                    <a:pt x="252984" y="3201289"/>
                  </a:lnTo>
                  <a:lnTo>
                    <a:pt x="251967" y="3343910"/>
                  </a:lnTo>
                  <a:lnTo>
                    <a:pt x="251967" y="3485261"/>
                  </a:lnTo>
                  <a:lnTo>
                    <a:pt x="249936" y="3625088"/>
                  </a:lnTo>
                  <a:lnTo>
                    <a:pt x="244094" y="3898138"/>
                  </a:lnTo>
                  <a:lnTo>
                    <a:pt x="240919" y="4031106"/>
                  </a:lnTo>
                  <a:lnTo>
                    <a:pt x="236092" y="4163441"/>
                  </a:lnTo>
                  <a:lnTo>
                    <a:pt x="230886" y="4293743"/>
                  </a:lnTo>
                  <a:lnTo>
                    <a:pt x="226187" y="4421378"/>
                  </a:lnTo>
                  <a:lnTo>
                    <a:pt x="212851" y="4670298"/>
                  </a:lnTo>
                  <a:lnTo>
                    <a:pt x="198754" y="4908931"/>
                  </a:lnTo>
                  <a:lnTo>
                    <a:pt x="184023" y="5138039"/>
                  </a:lnTo>
                  <a:lnTo>
                    <a:pt x="167639" y="5354701"/>
                  </a:lnTo>
                  <a:lnTo>
                    <a:pt x="150749" y="5561838"/>
                  </a:lnTo>
                  <a:lnTo>
                    <a:pt x="132334" y="5753862"/>
                  </a:lnTo>
                  <a:lnTo>
                    <a:pt x="114426" y="5934227"/>
                  </a:lnTo>
                  <a:lnTo>
                    <a:pt x="96392" y="6100191"/>
                  </a:lnTo>
                  <a:lnTo>
                    <a:pt x="79501" y="6252438"/>
                  </a:lnTo>
                  <a:lnTo>
                    <a:pt x="63373" y="6387541"/>
                  </a:lnTo>
                  <a:lnTo>
                    <a:pt x="48005" y="6509613"/>
                  </a:lnTo>
                  <a:lnTo>
                    <a:pt x="35305" y="6612483"/>
                  </a:lnTo>
                  <a:lnTo>
                    <a:pt x="23240" y="6698894"/>
                  </a:lnTo>
                  <a:lnTo>
                    <a:pt x="0" y="6857999"/>
                  </a:lnTo>
                  <a:lnTo>
                    <a:pt x="6981825" y="6858000"/>
                  </a:lnTo>
                  <a:lnTo>
                    <a:pt x="6981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33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0559" y="3098736"/>
            <a:ext cx="3848100" cy="1130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8450" marR="5080" indent="-286385">
              <a:lnSpc>
                <a:spcPct val="100800"/>
              </a:lnSpc>
              <a:spcBef>
                <a:spcPts val="85"/>
              </a:spcBef>
              <a:buClr>
                <a:srgbClr val="F7F7F7"/>
              </a:buClr>
              <a:buSzPct val="77777"/>
              <a:buFont typeface="Wingdings"/>
              <a:buChar char=""/>
              <a:tabLst>
                <a:tab pos="298450" algn="l"/>
                <a:tab pos="299085" algn="l"/>
              </a:tabLst>
            </a:pPr>
            <a:r>
              <a:rPr sz="1800" spc="30" dirty="0">
                <a:solidFill>
                  <a:srgbClr val="EBEBEB"/>
                </a:solidFill>
                <a:latin typeface="Gothic Uralic"/>
                <a:cs typeface="Gothic Uralic"/>
              </a:rPr>
              <a:t>List </a:t>
            </a:r>
            <a:r>
              <a:rPr sz="1800" spc="5" dirty="0">
                <a:solidFill>
                  <a:srgbClr val="EBEBEB"/>
                </a:solidFill>
                <a:latin typeface="Gothic Uralic"/>
                <a:cs typeface="Gothic Uralic"/>
              </a:rPr>
              <a:t>of </a:t>
            </a:r>
            <a:r>
              <a:rPr sz="1800" spc="-15" dirty="0">
                <a:solidFill>
                  <a:srgbClr val="EBEBEB"/>
                </a:solidFill>
                <a:latin typeface="Gothic Uralic"/>
                <a:cs typeface="Gothic Uralic"/>
              </a:rPr>
              <a:t>dates </a:t>
            </a:r>
            <a:r>
              <a:rPr sz="1800" spc="-5" dirty="0">
                <a:solidFill>
                  <a:srgbClr val="EBEBEB"/>
                </a:solidFill>
                <a:latin typeface="Gothic Uralic"/>
                <a:cs typeface="Gothic Uralic"/>
              </a:rPr>
              <a:t>and </a:t>
            </a:r>
            <a:r>
              <a:rPr sz="1800" spc="-10" dirty="0">
                <a:solidFill>
                  <a:srgbClr val="EBEBEB"/>
                </a:solidFill>
                <a:latin typeface="Gothic Uralic"/>
                <a:cs typeface="Gothic Uralic"/>
              </a:rPr>
              <a:t>total </a:t>
            </a:r>
            <a:r>
              <a:rPr sz="1800" spc="30" dirty="0">
                <a:solidFill>
                  <a:srgbClr val="EBEBEB"/>
                </a:solidFill>
                <a:latin typeface="Gothic Uralic"/>
                <a:cs typeface="Gothic Uralic"/>
              </a:rPr>
              <a:t>success  </a:t>
            </a:r>
            <a:r>
              <a:rPr sz="1800" spc="20" dirty="0">
                <a:solidFill>
                  <a:srgbClr val="EBEBEB"/>
                </a:solidFill>
                <a:latin typeface="Gothic Uralic"/>
                <a:cs typeface="Gothic Uralic"/>
              </a:rPr>
              <a:t>landing </a:t>
            </a:r>
            <a:r>
              <a:rPr sz="1800" spc="25" dirty="0">
                <a:solidFill>
                  <a:srgbClr val="EBEBEB"/>
                </a:solidFill>
                <a:latin typeface="Gothic Uralic"/>
                <a:cs typeface="Gothic Uralic"/>
              </a:rPr>
              <a:t>outcome </a:t>
            </a:r>
            <a:r>
              <a:rPr sz="1800" spc="40" dirty="0">
                <a:solidFill>
                  <a:srgbClr val="EBEBEB"/>
                </a:solidFill>
                <a:latin typeface="Gothic Uralic"/>
                <a:cs typeface="Gothic Uralic"/>
              </a:rPr>
              <a:t>in </a:t>
            </a:r>
            <a:r>
              <a:rPr sz="1800" spc="-10" dirty="0">
                <a:solidFill>
                  <a:srgbClr val="EBEBEB"/>
                </a:solidFill>
                <a:latin typeface="Gothic Uralic"/>
                <a:cs typeface="Gothic Uralic"/>
              </a:rPr>
              <a:t>that </a:t>
            </a:r>
            <a:r>
              <a:rPr sz="1800" spc="-20" dirty="0">
                <a:solidFill>
                  <a:srgbClr val="EBEBEB"/>
                </a:solidFill>
                <a:latin typeface="Gothic Uralic"/>
                <a:cs typeface="Gothic Uralic"/>
              </a:rPr>
              <a:t>date  </a:t>
            </a:r>
            <a:r>
              <a:rPr sz="1800" spc="5" dirty="0">
                <a:solidFill>
                  <a:srgbClr val="EBEBEB"/>
                </a:solidFill>
                <a:latin typeface="Gothic Uralic"/>
                <a:cs typeface="Gothic Uralic"/>
              </a:rPr>
              <a:t>from </a:t>
            </a:r>
            <a:r>
              <a:rPr sz="1800" b="1" spc="-30" dirty="0">
                <a:solidFill>
                  <a:srgbClr val="F8F8F9"/>
                </a:solidFill>
                <a:latin typeface="Gothic Uralic"/>
                <a:cs typeface="Gothic Uralic"/>
              </a:rPr>
              <a:t>2010-06-04 </a:t>
            </a:r>
            <a:r>
              <a:rPr sz="1800" b="1" spc="-10" dirty="0">
                <a:solidFill>
                  <a:srgbClr val="F8F8F9"/>
                </a:solidFill>
                <a:latin typeface="Gothic Uralic"/>
                <a:cs typeface="Gothic Uralic"/>
              </a:rPr>
              <a:t>and </a:t>
            </a:r>
            <a:r>
              <a:rPr sz="1800" b="1" spc="-30" dirty="0">
                <a:solidFill>
                  <a:srgbClr val="F8F8F9"/>
                </a:solidFill>
                <a:latin typeface="Gothic Uralic"/>
                <a:cs typeface="Gothic Uralic"/>
              </a:rPr>
              <a:t>2017-03-20  </a:t>
            </a:r>
            <a:r>
              <a:rPr sz="1800" b="1" spc="5" dirty="0">
                <a:solidFill>
                  <a:srgbClr val="F8F8F9"/>
                </a:solidFill>
                <a:latin typeface="Gothic Uralic"/>
                <a:cs typeface="Gothic Uralic"/>
              </a:rPr>
              <a:t>in </a:t>
            </a:r>
            <a:r>
              <a:rPr sz="1800" b="1" spc="-15" dirty="0">
                <a:solidFill>
                  <a:srgbClr val="F8F8F9"/>
                </a:solidFill>
                <a:latin typeface="Gothic Uralic"/>
                <a:cs typeface="Gothic Uralic"/>
              </a:rPr>
              <a:t>decending</a:t>
            </a:r>
            <a:r>
              <a:rPr sz="1800" b="1" dirty="0">
                <a:solidFill>
                  <a:srgbClr val="F8F8F9"/>
                </a:solidFill>
                <a:latin typeface="Gothic Uralic"/>
                <a:cs typeface="Gothic Uralic"/>
              </a:rPr>
              <a:t> </a:t>
            </a:r>
            <a:r>
              <a:rPr sz="1800" b="1" spc="-10" dirty="0">
                <a:solidFill>
                  <a:srgbClr val="F8F8F9"/>
                </a:solidFill>
                <a:latin typeface="Gothic Uralic"/>
                <a:cs typeface="Gothic Uralic"/>
              </a:rPr>
              <a:t>order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467600" y="733361"/>
            <a:ext cx="2757805" cy="5081905"/>
            <a:chOff x="7467600" y="733361"/>
            <a:chExt cx="2757805" cy="5081905"/>
          </a:xfrm>
        </p:grpSpPr>
        <p:sp>
          <p:nvSpPr>
            <p:cNvPr id="21" name="object 21"/>
            <p:cNvSpPr/>
            <p:nvPr/>
          </p:nvSpPr>
          <p:spPr>
            <a:xfrm>
              <a:off x="7467600" y="733361"/>
              <a:ext cx="2757551" cy="50816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43800" y="809624"/>
              <a:ext cx="2552700" cy="48768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24750" y="790574"/>
              <a:ext cx="2590800" cy="4914900"/>
            </a:xfrm>
            <a:custGeom>
              <a:avLst/>
              <a:gdLst/>
              <a:ahLst/>
              <a:cxnLst/>
              <a:rect l="l" t="t" r="r" b="b"/>
              <a:pathLst>
                <a:path w="2590800" h="4914900">
                  <a:moveTo>
                    <a:pt x="0" y="4914900"/>
                  </a:moveTo>
                  <a:lnTo>
                    <a:pt x="2590800" y="4914900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49149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54651" y="1625345"/>
            <a:ext cx="4803775" cy="31083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 marR="5080">
              <a:lnSpc>
                <a:spcPts val="7809"/>
              </a:lnSpc>
              <a:spcBef>
                <a:spcPts val="1060"/>
              </a:spcBef>
            </a:pPr>
            <a:r>
              <a:rPr sz="7200" b="0" spc="165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7200" b="0" spc="25" dirty="0">
                <a:solidFill>
                  <a:srgbClr val="EBEBEB"/>
                </a:solidFill>
                <a:latin typeface="Gothic Uralic"/>
                <a:cs typeface="Gothic Uralic"/>
              </a:rPr>
              <a:t>n</a:t>
            </a:r>
            <a:r>
              <a:rPr sz="7200" b="0" spc="-45" dirty="0">
                <a:solidFill>
                  <a:srgbClr val="EBEBEB"/>
                </a:solidFill>
                <a:latin typeface="Gothic Uralic"/>
                <a:cs typeface="Gothic Uralic"/>
              </a:rPr>
              <a:t>t</a:t>
            </a:r>
            <a:r>
              <a:rPr sz="7200" b="0" spc="-35" dirty="0">
                <a:solidFill>
                  <a:srgbClr val="EBEBEB"/>
                </a:solidFill>
                <a:latin typeface="Gothic Uralic"/>
                <a:cs typeface="Gothic Uralic"/>
              </a:rPr>
              <a:t>e</a:t>
            </a:r>
            <a:r>
              <a:rPr sz="7200" b="0" dirty="0">
                <a:solidFill>
                  <a:srgbClr val="EBEBEB"/>
                </a:solidFill>
                <a:latin typeface="Gothic Uralic"/>
                <a:cs typeface="Gothic Uralic"/>
              </a:rPr>
              <a:t>r</a:t>
            </a:r>
            <a:r>
              <a:rPr sz="7200" b="0" spc="35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7200" b="0" spc="5" dirty="0">
                <a:solidFill>
                  <a:srgbClr val="EBEBEB"/>
                </a:solidFill>
                <a:latin typeface="Gothic Uralic"/>
                <a:cs typeface="Gothic Uralic"/>
              </a:rPr>
              <a:t>c</a:t>
            </a:r>
            <a:r>
              <a:rPr sz="7200" b="0" spc="-55" dirty="0">
                <a:solidFill>
                  <a:srgbClr val="EBEBEB"/>
                </a:solidFill>
                <a:latin typeface="Gothic Uralic"/>
                <a:cs typeface="Gothic Uralic"/>
              </a:rPr>
              <a:t>t</a:t>
            </a:r>
            <a:r>
              <a:rPr sz="7200" b="0" spc="45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7200" b="0" spc="-5" dirty="0">
                <a:solidFill>
                  <a:srgbClr val="EBEBEB"/>
                </a:solidFill>
                <a:latin typeface="Gothic Uralic"/>
                <a:cs typeface="Gothic Uralic"/>
              </a:rPr>
              <a:t>ve  </a:t>
            </a:r>
            <a:r>
              <a:rPr sz="7200" b="0" spc="30" dirty="0">
                <a:solidFill>
                  <a:srgbClr val="EBEBEB"/>
                </a:solidFill>
                <a:latin typeface="Gothic Uralic"/>
                <a:cs typeface="Gothic Uralic"/>
              </a:rPr>
              <a:t>map </a:t>
            </a:r>
            <a:r>
              <a:rPr sz="7200" b="0" spc="5" dirty="0">
                <a:solidFill>
                  <a:srgbClr val="EBEBEB"/>
                </a:solidFill>
                <a:latin typeface="Gothic Uralic"/>
                <a:cs typeface="Gothic Uralic"/>
              </a:rPr>
              <a:t>with  </a:t>
            </a:r>
            <a:r>
              <a:rPr sz="7200" b="0" spc="20" dirty="0">
                <a:solidFill>
                  <a:srgbClr val="EBEBEB"/>
                </a:solidFill>
                <a:latin typeface="Gothic Uralic"/>
                <a:cs typeface="Gothic Uralic"/>
              </a:rPr>
              <a:t>Folium</a:t>
            </a:r>
            <a:endParaRPr sz="7200">
              <a:latin typeface="Gothic Uralic"/>
              <a:cs typeface="Gothic Ural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1168380" cy="6858000"/>
            <a:chOff x="0" y="0"/>
            <a:chExt cx="11168380" cy="6858000"/>
          </a:xfrm>
        </p:grpSpPr>
        <p:sp>
          <p:nvSpPr>
            <p:cNvPr id="12" name="object 12"/>
            <p:cNvSpPr/>
            <p:nvPr/>
          </p:nvSpPr>
          <p:spPr>
            <a:xfrm>
              <a:off x="41338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4486273" cy="68579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34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58325" y="6657975"/>
            <a:ext cx="2733675" cy="200025"/>
          </a:xfrm>
          <a:custGeom>
            <a:avLst/>
            <a:gdLst/>
            <a:ahLst/>
            <a:cxnLst/>
            <a:rect l="l" t="t" r="r" b="b"/>
            <a:pathLst>
              <a:path w="2733675" h="200025">
                <a:moveTo>
                  <a:pt x="2733675" y="0"/>
                </a:moveTo>
                <a:lnTo>
                  <a:pt x="0" y="0"/>
                </a:lnTo>
                <a:lnTo>
                  <a:pt x="0" y="200025"/>
                </a:lnTo>
                <a:lnTo>
                  <a:pt x="2733675" y="200025"/>
                </a:lnTo>
                <a:lnTo>
                  <a:pt x="2733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585959" y="6699884"/>
            <a:ext cx="2527935" cy="128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11"/>
              </a:rPr>
              <a:t>This </a:t>
            </a:r>
            <a:r>
              <a:rPr sz="65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11"/>
              </a:rPr>
              <a:t>Photo</a:t>
            </a:r>
            <a:r>
              <a:rPr sz="650" spc="15" dirty="0">
                <a:solidFill>
                  <a:srgbClr val="FFFFFF"/>
                </a:solidFill>
                <a:latin typeface="Gothic Uralic"/>
                <a:cs typeface="Gothic Uralic"/>
                <a:hlinkClick r:id="rId11"/>
              </a:rPr>
              <a:t> </a:t>
            </a:r>
            <a:r>
              <a:rPr sz="650" spc="5" dirty="0">
                <a:solidFill>
                  <a:srgbClr val="FFFFFF"/>
                </a:solidFill>
                <a:latin typeface="Gothic Uralic"/>
                <a:cs typeface="Gothic Uralic"/>
              </a:rPr>
              <a:t>by </a:t>
            </a:r>
            <a:r>
              <a:rPr sz="650" spc="20" dirty="0">
                <a:solidFill>
                  <a:srgbClr val="FFFFFF"/>
                </a:solidFill>
                <a:latin typeface="Gothic Uralic"/>
                <a:cs typeface="Gothic Uralic"/>
              </a:rPr>
              <a:t>Unknow </a:t>
            </a:r>
            <a:r>
              <a:rPr sz="650" spc="15" dirty="0">
                <a:solidFill>
                  <a:srgbClr val="FFFFFF"/>
                </a:solidFill>
                <a:latin typeface="Gothic Uralic"/>
                <a:cs typeface="Gothic Uralic"/>
              </a:rPr>
              <a:t>n </a:t>
            </a:r>
            <a:r>
              <a:rPr sz="650" spc="10" dirty="0">
                <a:solidFill>
                  <a:srgbClr val="FFFFFF"/>
                </a:solidFill>
                <a:latin typeface="Gothic Uralic"/>
                <a:cs typeface="Gothic Uralic"/>
              </a:rPr>
              <a:t>author is </a:t>
            </a:r>
            <a:r>
              <a:rPr sz="650" spc="15" dirty="0">
                <a:solidFill>
                  <a:srgbClr val="FFFFFF"/>
                </a:solidFill>
                <a:latin typeface="Gothic Uralic"/>
                <a:cs typeface="Gothic Uralic"/>
              </a:rPr>
              <a:t>licensed </a:t>
            </a:r>
            <a:r>
              <a:rPr sz="650" spc="-5" dirty="0">
                <a:solidFill>
                  <a:srgbClr val="FFFFFF"/>
                </a:solidFill>
                <a:latin typeface="Gothic Uralic"/>
                <a:cs typeface="Gothic Uralic"/>
              </a:rPr>
              <a:t>under </a:t>
            </a:r>
            <a:r>
              <a:rPr sz="6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12"/>
              </a:rPr>
              <a:t>CC</a:t>
            </a:r>
            <a:r>
              <a:rPr sz="650" u="sng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12"/>
              </a:rPr>
              <a:t> </a:t>
            </a:r>
            <a:r>
              <a:rPr sz="6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othic Uralic"/>
                <a:cs typeface="Gothic Uralic"/>
                <a:hlinkClick r:id="rId12"/>
              </a:rPr>
              <a:t>BY-NC</a:t>
            </a:r>
            <a:r>
              <a:rPr sz="650" spc="5" dirty="0">
                <a:solidFill>
                  <a:srgbClr val="FFFFFF"/>
                </a:solidFill>
                <a:latin typeface="Gothic Uralic"/>
                <a:cs typeface="Gothic Uralic"/>
              </a:rPr>
              <a:t>.</a:t>
            </a:r>
            <a:endParaRPr sz="6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5487" y="4242054"/>
            <a:ext cx="686815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5" dirty="0">
                <a:solidFill>
                  <a:srgbClr val="EBEBEB"/>
                </a:solidFill>
                <a:latin typeface="Gothic Uralic"/>
                <a:cs typeface="Gothic Uralic"/>
              </a:rPr>
              <a:t>Locations </a:t>
            </a:r>
            <a:r>
              <a:rPr sz="3950" spc="20" dirty="0">
                <a:solidFill>
                  <a:srgbClr val="EBEBEB"/>
                </a:solidFill>
                <a:latin typeface="Gothic Uralic"/>
                <a:cs typeface="Gothic Uralic"/>
              </a:rPr>
              <a:t>of </a:t>
            </a:r>
            <a:r>
              <a:rPr sz="3950" spc="35" dirty="0">
                <a:solidFill>
                  <a:srgbClr val="EBEBEB"/>
                </a:solidFill>
                <a:latin typeface="Gothic Uralic"/>
                <a:cs typeface="Gothic Uralic"/>
              </a:rPr>
              <a:t>all </a:t>
            </a:r>
            <a:r>
              <a:rPr sz="3950" spc="-5" dirty="0">
                <a:solidFill>
                  <a:srgbClr val="EBEBEB"/>
                </a:solidFill>
                <a:latin typeface="Gothic Uralic"/>
                <a:cs typeface="Gothic Uralic"/>
              </a:rPr>
              <a:t>Launch</a:t>
            </a:r>
            <a:r>
              <a:rPr sz="3950" spc="20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950" dirty="0">
                <a:solidFill>
                  <a:srgbClr val="EBEBEB"/>
                </a:solidFill>
                <a:latin typeface="Gothic Uralic"/>
                <a:cs typeface="Gothic Uralic"/>
              </a:rPr>
              <a:t>Sites</a:t>
            </a:r>
            <a:endParaRPr sz="3950">
              <a:latin typeface="Gothic Uralic"/>
              <a:cs typeface="Gothic Ural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543550" y="723773"/>
            <a:ext cx="4815205" cy="3062605"/>
            <a:chOff x="5543550" y="723773"/>
            <a:chExt cx="4815205" cy="3062605"/>
          </a:xfrm>
        </p:grpSpPr>
        <p:sp>
          <p:nvSpPr>
            <p:cNvPr id="13" name="object 13"/>
            <p:cNvSpPr/>
            <p:nvPr/>
          </p:nvSpPr>
          <p:spPr>
            <a:xfrm>
              <a:off x="5543550" y="723773"/>
              <a:ext cx="4814951" cy="30623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3575" y="923925"/>
              <a:ext cx="4419600" cy="26670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8175" y="733298"/>
            <a:ext cx="4824730" cy="3043555"/>
            <a:chOff x="638175" y="733298"/>
            <a:chExt cx="4824730" cy="3043555"/>
          </a:xfrm>
        </p:grpSpPr>
        <p:sp>
          <p:nvSpPr>
            <p:cNvPr id="16" name="object 16"/>
            <p:cNvSpPr/>
            <p:nvPr/>
          </p:nvSpPr>
          <p:spPr>
            <a:xfrm>
              <a:off x="638175" y="733298"/>
              <a:ext cx="4824476" cy="304330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200" y="933450"/>
              <a:ext cx="4429125" cy="264795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35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692" y="5193982"/>
            <a:ext cx="8996045" cy="9779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5080" indent="-343535">
              <a:lnSpc>
                <a:spcPct val="100800"/>
              </a:lnSpc>
              <a:spcBef>
                <a:spcPts val="85"/>
              </a:spcBef>
              <a:buClr>
                <a:srgbClr val="89D0D5"/>
              </a:buClr>
              <a:buSzPct val="77777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We</a:t>
            </a:r>
            <a:r>
              <a:rPr sz="1800" spc="-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Gothic Uralic"/>
                <a:cs typeface="Gothic Uralic"/>
              </a:rPr>
              <a:t>easily</a:t>
            </a:r>
            <a:r>
              <a:rPr sz="1800" spc="-1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see</a:t>
            </a:r>
            <a:r>
              <a:rPr sz="1800" spc="-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1800" spc="-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locations</a:t>
            </a:r>
            <a:r>
              <a:rPr sz="18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18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1800" spc="-1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18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sites</a:t>
            </a:r>
            <a:r>
              <a:rPr sz="18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on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Gothic Uralic"/>
                <a:cs typeface="Gothic Uralic"/>
              </a:rPr>
              <a:t>left</a:t>
            </a:r>
            <a:r>
              <a:rPr sz="1800" spc="-1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map</a:t>
            </a:r>
            <a:r>
              <a:rPr sz="18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Gothic Uralic"/>
                <a:cs typeface="Gothic Uralic"/>
              </a:rPr>
              <a:t>by</a:t>
            </a:r>
            <a:r>
              <a:rPr sz="18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red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Gothic Uralic"/>
                <a:cs typeface="Gothic Uralic"/>
              </a:rPr>
              <a:t>circle 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with</a:t>
            </a:r>
            <a:r>
              <a:rPr sz="1800" spc="-1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name</a:t>
            </a:r>
            <a:r>
              <a:rPr sz="18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each</a:t>
            </a:r>
            <a:r>
              <a:rPr sz="1800" spc="-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1800" spc="-1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site</a:t>
            </a:r>
            <a:endParaRPr sz="1800">
              <a:latin typeface="Gothic Uralic"/>
              <a:cs typeface="Gothic Uralic"/>
            </a:endParaRPr>
          </a:p>
          <a:p>
            <a:pPr marL="355600" indent="-343535">
              <a:lnSpc>
                <a:spcPct val="100000"/>
              </a:lnSpc>
              <a:spcBef>
                <a:spcPts val="994"/>
              </a:spcBef>
              <a:buClr>
                <a:srgbClr val="89D0D5"/>
              </a:buClr>
              <a:buSzPct val="77777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Zoom</a:t>
            </a:r>
            <a:r>
              <a:rPr sz="1800" spc="-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18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see</a:t>
            </a:r>
            <a:r>
              <a:rPr sz="18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clearly</a:t>
            </a:r>
            <a:r>
              <a:rPr sz="1800" spc="-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each</a:t>
            </a:r>
            <a:r>
              <a:rPr sz="1800" spc="-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r>
              <a:rPr sz="1800" spc="-1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site</a:t>
            </a:r>
            <a:r>
              <a:rPr sz="18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located</a:t>
            </a:r>
            <a:r>
              <a:rPr sz="18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Gothic Uralic"/>
                <a:cs typeface="Gothic Uralic"/>
              </a:rPr>
              <a:t>by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red</a:t>
            </a:r>
            <a:r>
              <a:rPr sz="1800" spc="-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Gothic Uralic"/>
                <a:cs typeface="Gothic Uralic"/>
              </a:rPr>
              <a:t>circle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587" y="518794"/>
            <a:ext cx="5180965" cy="11817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4510"/>
              </a:lnSpc>
              <a:spcBef>
                <a:spcPts val="320"/>
              </a:spcBef>
            </a:pPr>
            <a:r>
              <a:rPr sz="3800" b="0" spc="15" dirty="0">
                <a:solidFill>
                  <a:srgbClr val="EBEBEB"/>
                </a:solidFill>
                <a:latin typeface="Gothic Uralic"/>
                <a:cs typeface="Gothic Uralic"/>
              </a:rPr>
              <a:t>Success/Failed  </a:t>
            </a:r>
            <a:r>
              <a:rPr sz="3800" b="0" spc="25" dirty="0">
                <a:solidFill>
                  <a:srgbClr val="EBEBEB"/>
                </a:solidFill>
                <a:latin typeface="Gothic Uralic"/>
                <a:cs typeface="Gothic Uralic"/>
              </a:rPr>
              <a:t>launches </a:t>
            </a:r>
            <a:r>
              <a:rPr sz="3800" b="0" dirty="0">
                <a:solidFill>
                  <a:srgbClr val="EBEBEB"/>
                </a:solidFill>
                <a:latin typeface="Gothic Uralic"/>
                <a:cs typeface="Gothic Uralic"/>
              </a:rPr>
              <a:t>for </a:t>
            </a:r>
            <a:r>
              <a:rPr sz="3800" b="0" spc="10" dirty="0">
                <a:solidFill>
                  <a:srgbClr val="EBEBEB"/>
                </a:solidFill>
                <a:latin typeface="Gothic Uralic"/>
                <a:cs typeface="Gothic Uralic"/>
              </a:rPr>
              <a:t>each</a:t>
            </a:r>
            <a:r>
              <a:rPr sz="3800" b="0" spc="-409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800" b="0" spc="20" dirty="0">
                <a:solidFill>
                  <a:srgbClr val="EBEBEB"/>
                </a:solidFill>
                <a:latin typeface="Gothic Uralic"/>
                <a:cs typeface="Gothic Uralic"/>
              </a:rPr>
              <a:t>site</a:t>
            </a:r>
            <a:endParaRPr sz="3800">
              <a:latin typeface="Gothic Uralic"/>
              <a:cs typeface="Gothic Ural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95975" y="0"/>
            <a:ext cx="5843905" cy="3567429"/>
            <a:chOff x="5895975" y="0"/>
            <a:chExt cx="5843905" cy="3567429"/>
          </a:xfrm>
        </p:grpSpPr>
        <p:sp>
          <p:nvSpPr>
            <p:cNvPr id="4" name="object 4"/>
            <p:cNvSpPr/>
            <p:nvPr/>
          </p:nvSpPr>
          <p:spPr>
            <a:xfrm>
              <a:off x="5895975" y="409448"/>
              <a:ext cx="5843651" cy="31576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0" y="609600"/>
              <a:ext cx="5448300" cy="27622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36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359" y="2940748"/>
            <a:ext cx="4576445" cy="2604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17780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Easily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see number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total 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launches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each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2000" spc="-3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first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map</a:t>
            </a:r>
            <a:endParaRPr sz="2000">
              <a:latin typeface="Gothic Uralic"/>
              <a:cs typeface="Gothic Uralic"/>
            </a:endParaRPr>
          </a:p>
          <a:p>
            <a:pPr marL="355600" marR="5080" indent="-343535">
              <a:lnSpc>
                <a:spcPct val="100000"/>
              </a:lnSpc>
              <a:spcBef>
                <a:spcPts val="1060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When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clicking ina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certain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 </a:t>
            </a:r>
            <a:r>
              <a:rPr sz="2000" spc="75" dirty="0">
                <a:solidFill>
                  <a:srgbClr val="FFFFFF"/>
                </a:solidFill>
                <a:latin typeface="Gothic Uralic"/>
                <a:cs typeface="Gothic Uralic"/>
              </a:rPr>
              <a:t>we 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have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second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map, </a:t>
            </a:r>
            <a:r>
              <a:rPr sz="2000" spc="7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2000" spc="55" dirty="0">
                <a:solidFill>
                  <a:srgbClr val="FFFFFF"/>
                </a:solidFill>
                <a:latin typeface="Gothic Uralic"/>
                <a:cs typeface="Gothic Uralic"/>
              </a:rPr>
              <a:t>will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have 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better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idea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 and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failed 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launches for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that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specific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neatly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(with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greeen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is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</a:t>
            </a:r>
            <a:r>
              <a:rPr sz="2000" spc="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red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is</a:t>
            </a:r>
            <a:r>
              <a:rPr sz="20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failed)</a:t>
            </a:r>
            <a:endParaRPr sz="2000">
              <a:latin typeface="Gothic Uralic"/>
              <a:cs typeface="Gothic Ural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95975" y="3286061"/>
            <a:ext cx="5843905" cy="3157855"/>
            <a:chOff x="5895975" y="3286061"/>
            <a:chExt cx="5843905" cy="3157855"/>
          </a:xfrm>
        </p:grpSpPr>
        <p:sp>
          <p:nvSpPr>
            <p:cNvPr id="11" name="object 11"/>
            <p:cNvSpPr/>
            <p:nvPr/>
          </p:nvSpPr>
          <p:spPr>
            <a:xfrm>
              <a:off x="5895975" y="3286061"/>
              <a:ext cx="5843651" cy="31576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000" y="3486149"/>
              <a:ext cx="5448300" cy="27622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8668385" cy="11817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4510"/>
              </a:lnSpc>
              <a:spcBef>
                <a:spcPts val="320"/>
              </a:spcBef>
            </a:pPr>
            <a:r>
              <a:rPr sz="3800" b="0" spc="15" dirty="0">
                <a:solidFill>
                  <a:srgbClr val="EBEBEB"/>
                </a:solidFill>
                <a:latin typeface="Gothic Uralic"/>
                <a:cs typeface="Gothic Uralic"/>
              </a:rPr>
              <a:t>Distance</a:t>
            </a:r>
            <a:r>
              <a:rPr sz="3800" b="0" spc="-18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800" b="0" spc="35" dirty="0">
                <a:solidFill>
                  <a:srgbClr val="EBEBEB"/>
                </a:solidFill>
                <a:latin typeface="Gothic Uralic"/>
                <a:cs typeface="Gothic Uralic"/>
              </a:rPr>
              <a:t>between</a:t>
            </a:r>
            <a:r>
              <a:rPr sz="3800" b="0" spc="-24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800" b="0" spc="35" dirty="0">
                <a:solidFill>
                  <a:srgbClr val="EBEBEB"/>
                </a:solidFill>
                <a:latin typeface="Gothic Uralic"/>
                <a:cs typeface="Gothic Uralic"/>
              </a:rPr>
              <a:t>launch</a:t>
            </a:r>
            <a:r>
              <a:rPr sz="3800" b="0" spc="-254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800" b="0" spc="20" dirty="0">
                <a:solidFill>
                  <a:srgbClr val="EBEBEB"/>
                </a:solidFill>
                <a:latin typeface="Gothic Uralic"/>
                <a:cs typeface="Gothic Uralic"/>
              </a:rPr>
              <a:t>site</a:t>
            </a:r>
            <a:r>
              <a:rPr sz="3800" b="0" spc="-10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800" b="0" spc="20" dirty="0">
                <a:solidFill>
                  <a:srgbClr val="EBEBEB"/>
                </a:solidFill>
                <a:latin typeface="Gothic Uralic"/>
                <a:cs typeface="Gothic Uralic"/>
              </a:rPr>
              <a:t>and</a:t>
            </a:r>
            <a:r>
              <a:rPr sz="3800" b="0" spc="-9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800" b="0" spc="15" dirty="0">
                <a:solidFill>
                  <a:srgbClr val="EBEBEB"/>
                </a:solidFill>
                <a:latin typeface="Gothic Uralic"/>
                <a:cs typeface="Gothic Uralic"/>
              </a:rPr>
              <a:t>its  </a:t>
            </a:r>
            <a:r>
              <a:rPr sz="3800" b="0" dirty="0">
                <a:solidFill>
                  <a:srgbClr val="EBEBEB"/>
                </a:solidFill>
                <a:latin typeface="Gothic Uralic"/>
                <a:cs typeface="Gothic Uralic"/>
              </a:rPr>
              <a:t>proximities</a:t>
            </a:r>
            <a:endParaRPr sz="3800">
              <a:latin typeface="Gothic Uralic"/>
              <a:cs typeface="Gothic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37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3005" y="2450782"/>
            <a:ext cx="4183379" cy="26619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124460" indent="-343535">
              <a:lnSpc>
                <a:spcPct val="89900"/>
              </a:lnSpc>
              <a:spcBef>
                <a:spcPts val="370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Proximities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are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important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 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each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since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it shows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convinience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that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facilities 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2000" spc="55" dirty="0">
                <a:solidFill>
                  <a:srgbClr val="FFFFFF"/>
                </a:solidFill>
                <a:latin typeface="Gothic Uralic"/>
                <a:cs typeface="Gothic Uralic"/>
              </a:rPr>
              <a:t>give</a:t>
            </a:r>
            <a:r>
              <a:rPr sz="2000" spc="-229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us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better</a:t>
            </a:r>
            <a:r>
              <a:rPr sz="2000" spc="-2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idea</a:t>
            </a:r>
            <a:r>
              <a:rPr sz="2000" spc="-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about 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that</a:t>
            </a:r>
            <a:r>
              <a:rPr sz="2000" spc="-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location</a:t>
            </a:r>
            <a:endParaRPr sz="2000">
              <a:latin typeface="Gothic Uralic"/>
              <a:cs typeface="Gothic Uralic"/>
            </a:endParaRPr>
          </a:p>
          <a:p>
            <a:pPr marL="355600" marR="5080" indent="-343535">
              <a:lnSpc>
                <a:spcPct val="90800"/>
              </a:lnSpc>
              <a:spcBef>
                <a:spcPts val="975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Also,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exact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distance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shown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map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enhances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our</a:t>
            </a:r>
            <a:r>
              <a:rPr sz="2000" spc="-2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knowledge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that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location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more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than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just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visually</a:t>
            </a:r>
            <a:endParaRPr sz="2000">
              <a:latin typeface="Gothic Uralic"/>
              <a:cs typeface="Gothic Ural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95975" y="1695386"/>
            <a:ext cx="5843905" cy="4586605"/>
            <a:chOff x="5895975" y="1695386"/>
            <a:chExt cx="5843905" cy="4586605"/>
          </a:xfrm>
        </p:grpSpPr>
        <p:sp>
          <p:nvSpPr>
            <p:cNvPr id="7" name="object 7"/>
            <p:cNvSpPr/>
            <p:nvPr/>
          </p:nvSpPr>
          <p:spPr>
            <a:xfrm>
              <a:off x="5895975" y="1695386"/>
              <a:ext cx="5843651" cy="45863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0" y="1895474"/>
              <a:ext cx="5448300" cy="41909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38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52925" y="1933575"/>
            <a:ext cx="0" cy="3200400"/>
          </a:xfrm>
          <a:custGeom>
            <a:avLst/>
            <a:gdLst/>
            <a:ahLst/>
            <a:cxnLst/>
            <a:rect l="l" t="t" r="r" b="b"/>
            <a:pathLst>
              <a:path h="3200400">
                <a:moveTo>
                  <a:pt x="0" y="0"/>
                </a:moveTo>
                <a:lnTo>
                  <a:pt x="0" y="3200400"/>
                </a:lnTo>
              </a:path>
            </a:pathLst>
          </a:custGeom>
          <a:ln w="1587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36719" y="1306830"/>
            <a:ext cx="4997450" cy="44246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7200" spc="10" dirty="0">
                <a:solidFill>
                  <a:srgbClr val="EBEBEB"/>
                </a:solidFill>
                <a:latin typeface="Gothic Uralic"/>
                <a:cs typeface="Gothic Uralic"/>
              </a:rPr>
              <a:t>Build </a:t>
            </a:r>
            <a:r>
              <a:rPr sz="7200" spc="5" dirty="0">
                <a:solidFill>
                  <a:srgbClr val="EBEBEB"/>
                </a:solidFill>
                <a:latin typeface="Gothic Uralic"/>
                <a:cs typeface="Gothic Uralic"/>
              </a:rPr>
              <a:t>a  </a:t>
            </a:r>
            <a:r>
              <a:rPr sz="7200" spc="-35" dirty="0">
                <a:solidFill>
                  <a:srgbClr val="EBEBEB"/>
                </a:solidFill>
                <a:latin typeface="Gothic Uralic"/>
                <a:cs typeface="Gothic Uralic"/>
              </a:rPr>
              <a:t>D</a:t>
            </a:r>
            <a:r>
              <a:rPr sz="7200" spc="25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7200" dirty="0">
                <a:solidFill>
                  <a:srgbClr val="EBEBEB"/>
                </a:solidFill>
                <a:latin typeface="Gothic Uralic"/>
                <a:cs typeface="Gothic Uralic"/>
              </a:rPr>
              <a:t>sh</a:t>
            </a:r>
            <a:r>
              <a:rPr sz="7200" spc="-30" dirty="0">
                <a:solidFill>
                  <a:srgbClr val="EBEBEB"/>
                </a:solidFill>
                <a:latin typeface="Gothic Uralic"/>
                <a:cs typeface="Gothic Uralic"/>
              </a:rPr>
              <a:t>b</a:t>
            </a:r>
            <a:r>
              <a:rPr sz="7200" spc="5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sz="7200" spc="35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7200" dirty="0">
                <a:solidFill>
                  <a:srgbClr val="EBEBEB"/>
                </a:solidFill>
                <a:latin typeface="Gothic Uralic"/>
                <a:cs typeface="Gothic Uralic"/>
              </a:rPr>
              <a:t>rd  </a:t>
            </a:r>
            <a:r>
              <a:rPr sz="7200" spc="5" dirty="0">
                <a:solidFill>
                  <a:srgbClr val="EBEBEB"/>
                </a:solidFill>
                <a:latin typeface="Gothic Uralic"/>
                <a:cs typeface="Gothic Uralic"/>
              </a:rPr>
              <a:t>with </a:t>
            </a:r>
            <a:r>
              <a:rPr sz="7200" spc="15" dirty="0">
                <a:solidFill>
                  <a:srgbClr val="EBEBEB"/>
                </a:solidFill>
                <a:latin typeface="Gothic Uralic"/>
                <a:cs typeface="Gothic Uralic"/>
              </a:rPr>
              <a:t>Plotly  </a:t>
            </a:r>
            <a:r>
              <a:rPr sz="7200" spc="-5" dirty="0">
                <a:solidFill>
                  <a:srgbClr val="EBEBEB"/>
                </a:solidFill>
                <a:latin typeface="Gothic Uralic"/>
                <a:cs typeface="Gothic Uralic"/>
              </a:rPr>
              <a:t>Dash</a:t>
            </a:r>
            <a:endParaRPr sz="72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5762" y="183768"/>
            <a:ext cx="5876925" cy="124269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sz="3950" b="0" spc="15" dirty="0">
                <a:solidFill>
                  <a:srgbClr val="EBEBEB"/>
                </a:solidFill>
                <a:latin typeface="Gothic Uralic"/>
                <a:cs typeface="Gothic Uralic"/>
              </a:rPr>
              <a:t>Overview </a:t>
            </a:r>
            <a:r>
              <a:rPr sz="3950" b="0" spc="20" dirty="0">
                <a:solidFill>
                  <a:srgbClr val="EBEBEB"/>
                </a:solidFill>
                <a:latin typeface="Gothic Uralic"/>
                <a:cs typeface="Gothic Uralic"/>
              </a:rPr>
              <a:t>of </a:t>
            </a:r>
            <a:r>
              <a:rPr sz="3950" b="0" spc="5" dirty="0">
                <a:solidFill>
                  <a:srgbClr val="EBEBEB"/>
                </a:solidFill>
                <a:latin typeface="Gothic Uralic"/>
                <a:cs typeface="Gothic Uralic"/>
              </a:rPr>
              <a:t>Dashboard  </a:t>
            </a:r>
            <a:r>
              <a:rPr sz="3950" b="0" spc="15" dirty="0">
                <a:solidFill>
                  <a:srgbClr val="EBEBEB"/>
                </a:solidFill>
                <a:latin typeface="Gothic Uralic"/>
                <a:cs typeface="Gothic Uralic"/>
              </a:rPr>
              <a:t>by default</a:t>
            </a:r>
            <a:r>
              <a:rPr sz="3950" b="0" spc="5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950" b="0" spc="20" dirty="0">
                <a:solidFill>
                  <a:srgbClr val="EBEBEB"/>
                </a:solidFill>
                <a:latin typeface="Gothic Uralic"/>
                <a:cs typeface="Gothic Uralic"/>
              </a:rPr>
              <a:t>option</a:t>
            </a:r>
            <a:endParaRPr sz="3950">
              <a:latin typeface="Gothic Uralic"/>
              <a:cs typeface="Gothic Ur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39</a:t>
            </a:r>
            <a:endParaRPr sz="2750">
              <a:latin typeface="Gothic Uralic"/>
              <a:cs typeface="Gothic Ural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38375" y="1371536"/>
            <a:ext cx="7577455" cy="5043805"/>
            <a:chOff x="2238375" y="1371536"/>
            <a:chExt cx="7577455" cy="5043805"/>
          </a:xfrm>
        </p:grpSpPr>
        <p:sp>
          <p:nvSpPr>
            <p:cNvPr id="10" name="object 10"/>
            <p:cNvSpPr/>
            <p:nvPr/>
          </p:nvSpPr>
          <p:spPr>
            <a:xfrm>
              <a:off x="2238375" y="1371536"/>
              <a:ext cx="7577201" cy="5043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8400" y="1571625"/>
              <a:ext cx="7181850" cy="4648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4909" y="476567"/>
            <a:ext cx="315277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EBEBEB"/>
                </a:solidFill>
                <a:latin typeface="Gothic Uralic"/>
                <a:cs typeface="Gothic Uralic"/>
              </a:rPr>
              <a:t>Introduction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5191125" cy="6858000"/>
            <a:chOff x="0" y="0"/>
            <a:chExt cx="5191125" cy="6858000"/>
          </a:xfrm>
        </p:grpSpPr>
        <p:sp>
          <p:nvSpPr>
            <p:cNvPr id="5" name="object 5"/>
            <p:cNvSpPr/>
            <p:nvPr/>
          </p:nvSpPr>
          <p:spPr>
            <a:xfrm>
              <a:off x="46291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972049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8" name="object 8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68634" y="578738"/>
            <a:ext cx="2216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5" dirty="0">
                <a:solidFill>
                  <a:srgbClr val="FFFFFF"/>
                </a:solidFill>
                <a:latin typeface="Gothic Uralic"/>
                <a:cs typeface="Gothic Uralic"/>
              </a:rPr>
              <a:t>4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4020" y="1705292"/>
            <a:ext cx="5711825" cy="340550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43180" indent="-228600" algn="just">
              <a:lnSpc>
                <a:spcPct val="89200"/>
              </a:lnSpc>
              <a:spcBef>
                <a:spcPts val="385"/>
              </a:spcBef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550" spc="-20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Our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company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want</a:t>
            </a:r>
            <a:r>
              <a:rPr sz="2000" spc="-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bid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against</a:t>
            </a:r>
            <a:r>
              <a:rPr sz="2000" spc="-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SpaceX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405" dirty="0">
                <a:solidFill>
                  <a:srgbClr val="FFFFFF"/>
                </a:solidFill>
                <a:latin typeface="Gothic Uralic"/>
                <a:cs typeface="Gothic Uralic"/>
              </a:rPr>
              <a:t>– 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cheapest</a:t>
            </a:r>
            <a:r>
              <a:rPr sz="2000" spc="-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rocket</a:t>
            </a:r>
            <a:r>
              <a:rPr sz="2000" spc="-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launches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market  </a:t>
            </a:r>
            <a:r>
              <a:rPr sz="2000" spc="45" dirty="0">
                <a:solidFill>
                  <a:srgbClr val="FFFFFF"/>
                </a:solidFill>
                <a:latin typeface="Gothic Uralic"/>
                <a:cs typeface="Gothic Uralic"/>
              </a:rPr>
              <a:t>with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Falcon</a:t>
            </a:r>
            <a:r>
              <a:rPr sz="2000" spc="-3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9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50">
              <a:latin typeface="Gothic Uralic"/>
              <a:cs typeface="Gothic Uralic"/>
            </a:endParaRPr>
          </a:p>
          <a:p>
            <a:pPr marL="241300" marR="5080" indent="-228600">
              <a:lnSpc>
                <a:spcPct val="89200"/>
              </a:lnSpc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550" spc="-25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We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want</a:t>
            </a:r>
            <a:r>
              <a:rPr sz="2000" spc="-1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determine</a:t>
            </a:r>
            <a:r>
              <a:rPr sz="2000" spc="-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cost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2000" spc="-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first</a:t>
            </a:r>
            <a:r>
              <a:rPr sz="2000" spc="-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stage 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from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that calculating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cost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a 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launch.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550" spc="-25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Our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question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is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how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determine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a</a:t>
            </a:r>
            <a:r>
              <a:rPr sz="2000" spc="-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launch</a:t>
            </a:r>
            <a:endParaRPr sz="2000">
              <a:latin typeface="Gothic Uralic"/>
              <a:cs typeface="Gothic Uralic"/>
            </a:endParaRPr>
          </a:p>
          <a:p>
            <a:pPr marL="241300">
              <a:lnSpc>
                <a:spcPct val="100000"/>
              </a:lnSpc>
              <a:spcBef>
                <a:spcPts val="455"/>
              </a:spcBef>
            </a:pPr>
            <a:r>
              <a:rPr sz="2000" spc="55" dirty="0">
                <a:solidFill>
                  <a:srgbClr val="FFFFFF"/>
                </a:solidFill>
                <a:latin typeface="Gothic Uralic"/>
                <a:cs typeface="Gothic Uralic"/>
              </a:rPr>
              <a:t>will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land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successful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before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it</a:t>
            </a:r>
            <a:r>
              <a:rPr sz="2000" spc="-3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starts?</a:t>
            </a:r>
            <a:endParaRPr sz="20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5762" y="183768"/>
            <a:ext cx="5876925" cy="124269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sz="3950" b="0" spc="15" dirty="0">
                <a:solidFill>
                  <a:srgbClr val="EBEBEB"/>
                </a:solidFill>
                <a:latin typeface="Gothic Uralic"/>
                <a:cs typeface="Gothic Uralic"/>
              </a:rPr>
              <a:t>Overview </a:t>
            </a:r>
            <a:r>
              <a:rPr sz="3950" b="0" spc="20" dirty="0">
                <a:solidFill>
                  <a:srgbClr val="EBEBEB"/>
                </a:solidFill>
                <a:latin typeface="Gothic Uralic"/>
                <a:cs typeface="Gothic Uralic"/>
              </a:rPr>
              <a:t>of </a:t>
            </a:r>
            <a:r>
              <a:rPr sz="3950" b="0" spc="5" dirty="0">
                <a:solidFill>
                  <a:srgbClr val="EBEBEB"/>
                </a:solidFill>
                <a:latin typeface="Gothic Uralic"/>
                <a:cs typeface="Gothic Uralic"/>
              </a:rPr>
              <a:t>Dashboard  after changing</a:t>
            </a:r>
            <a:r>
              <a:rPr sz="3950" b="0" spc="19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950" b="0" spc="20" dirty="0">
                <a:solidFill>
                  <a:srgbClr val="EBEBEB"/>
                </a:solidFill>
                <a:latin typeface="Gothic Uralic"/>
                <a:cs typeface="Gothic Uralic"/>
              </a:rPr>
              <a:t>option</a:t>
            </a:r>
            <a:endParaRPr sz="3950">
              <a:latin typeface="Gothic Uralic"/>
              <a:cs typeface="Gothic Ur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40</a:t>
            </a:r>
            <a:endParaRPr sz="2750">
              <a:latin typeface="Gothic Uralic"/>
              <a:cs typeface="Gothic Ural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95525" y="1476311"/>
            <a:ext cx="7520305" cy="4948555"/>
            <a:chOff x="2295525" y="1476311"/>
            <a:chExt cx="7520305" cy="4948555"/>
          </a:xfrm>
        </p:grpSpPr>
        <p:sp>
          <p:nvSpPr>
            <p:cNvPr id="10" name="object 10"/>
            <p:cNvSpPr/>
            <p:nvPr/>
          </p:nvSpPr>
          <p:spPr>
            <a:xfrm>
              <a:off x="2295525" y="1476311"/>
              <a:ext cx="7520051" cy="49483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95550" y="1676400"/>
              <a:ext cx="7124700" cy="45529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807212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EBEBEB"/>
                </a:solidFill>
                <a:latin typeface="Gothic Uralic"/>
                <a:cs typeface="Gothic Uralic"/>
              </a:rPr>
              <a:t>Total Succes </a:t>
            </a:r>
            <a:r>
              <a:rPr b="0" spc="-10" dirty="0">
                <a:solidFill>
                  <a:srgbClr val="EBEBEB"/>
                </a:solidFill>
                <a:latin typeface="Gothic Uralic"/>
                <a:cs typeface="Gothic Uralic"/>
              </a:rPr>
              <a:t>Launch by </a:t>
            </a:r>
            <a:r>
              <a:rPr b="0" spc="10" dirty="0">
                <a:solidFill>
                  <a:srgbClr val="EBEBEB"/>
                </a:solidFill>
                <a:latin typeface="Gothic Uralic"/>
                <a:cs typeface="Gothic Uralic"/>
              </a:rPr>
              <a:t>all</a:t>
            </a:r>
            <a:r>
              <a:rPr b="0" spc="7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-25" dirty="0">
                <a:solidFill>
                  <a:srgbClr val="EBEBEB"/>
                </a:solidFill>
                <a:latin typeface="Gothic Uralic"/>
                <a:cs typeface="Gothic Uralic"/>
              </a:rPr>
              <a:t>Sites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41</a:t>
            </a:r>
            <a:endParaRPr sz="2750">
              <a:latin typeface="Gothic Uralic"/>
              <a:cs typeface="Gothic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4350" y="1933575"/>
            <a:ext cx="6644005" cy="3567429"/>
            <a:chOff x="514350" y="1933575"/>
            <a:chExt cx="6644005" cy="3567429"/>
          </a:xfrm>
        </p:grpSpPr>
        <p:sp>
          <p:nvSpPr>
            <p:cNvPr id="6" name="object 6"/>
            <p:cNvSpPr/>
            <p:nvPr/>
          </p:nvSpPr>
          <p:spPr>
            <a:xfrm>
              <a:off x="514350" y="1933575"/>
              <a:ext cx="6643751" cy="356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4375" y="2133600"/>
              <a:ext cx="6248400" cy="31718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51090" y="2839148"/>
            <a:ext cx="4151629" cy="12503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5"/>
              </a:spcBef>
              <a:tabLst>
                <a:tab pos="354965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Pie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chart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beside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shows</a:t>
            </a:r>
            <a:r>
              <a:rPr sz="2000" spc="-3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us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total 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successful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launches,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which</a:t>
            </a:r>
            <a:r>
              <a:rPr sz="2000" spc="-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 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had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best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result,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how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was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it 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compared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other</a:t>
            </a:r>
            <a:r>
              <a:rPr sz="2000" spc="-1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sites.</a:t>
            </a:r>
            <a:endParaRPr sz="20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8344" y="466026"/>
            <a:ext cx="8001634" cy="11823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4535"/>
              </a:lnSpc>
              <a:spcBef>
                <a:spcPts val="130"/>
              </a:spcBef>
            </a:pPr>
            <a:r>
              <a:rPr sz="3800" b="0" spc="5" dirty="0">
                <a:solidFill>
                  <a:srgbClr val="EBEBEB"/>
                </a:solidFill>
                <a:latin typeface="Gothic Uralic"/>
                <a:cs typeface="Gothic Uralic"/>
              </a:rPr>
              <a:t>Success vs.</a:t>
            </a:r>
            <a:r>
              <a:rPr sz="3800" b="0" spc="-10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800" b="0" spc="30" dirty="0">
                <a:solidFill>
                  <a:srgbClr val="EBEBEB"/>
                </a:solidFill>
                <a:latin typeface="Gothic Uralic"/>
                <a:cs typeface="Gothic Uralic"/>
              </a:rPr>
              <a:t>Failed</a:t>
            </a:r>
            <a:endParaRPr sz="3800">
              <a:latin typeface="Gothic Uralic"/>
              <a:cs typeface="Gothic Uralic"/>
            </a:endParaRPr>
          </a:p>
          <a:p>
            <a:pPr marL="12700">
              <a:lnSpc>
                <a:spcPts val="4535"/>
              </a:lnSpc>
            </a:pPr>
            <a:r>
              <a:rPr sz="3800" b="0" spc="-5" dirty="0">
                <a:solidFill>
                  <a:srgbClr val="EBEBEB"/>
                </a:solidFill>
                <a:latin typeface="Gothic Uralic"/>
                <a:cs typeface="Gothic Uralic"/>
              </a:rPr>
              <a:t>of </a:t>
            </a:r>
            <a:r>
              <a:rPr sz="3800" b="0" spc="20" dirty="0">
                <a:solidFill>
                  <a:srgbClr val="EBEBEB"/>
                </a:solidFill>
                <a:latin typeface="Gothic Uralic"/>
                <a:cs typeface="Gothic Uralic"/>
              </a:rPr>
              <a:t>site </a:t>
            </a:r>
            <a:r>
              <a:rPr sz="3800" b="0" spc="45" dirty="0">
                <a:solidFill>
                  <a:srgbClr val="EBEBEB"/>
                </a:solidFill>
                <a:latin typeface="Gothic Uralic"/>
                <a:cs typeface="Gothic Uralic"/>
              </a:rPr>
              <a:t>with </a:t>
            </a:r>
            <a:r>
              <a:rPr sz="3800" b="0" dirty="0">
                <a:solidFill>
                  <a:srgbClr val="EBEBEB"/>
                </a:solidFill>
                <a:latin typeface="Gothic Uralic"/>
                <a:cs typeface="Gothic Uralic"/>
              </a:rPr>
              <a:t>highest </a:t>
            </a:r>
            <a:r>
              <a:rPr sz="3800" b="0" spc="10" dirty="0">
                <a:solidFill>
                  <a:srgbClr val="EBEBEB"/>
                </a:solidFill>
                <a:latin typeface="Gothic Uralic"/>
                <a:cs typeface="Gothic Uralic"/>
              </a:rPr>
              <a:t>ratio </a:t>
            </a:r>
            <a:r>
              <a:rPr sz="3800" b="0" spc="-5" dirty="0">
                <a:solidFill>
                  <a:srgbClr val="EBEBEB"/>
                </a:solidFill>
                <a:latin typeface="Gothic Uralic"/>
                <a:cs typeface="Gothic Uralic"/>
              </a:rPr>
              <a:t>of</a:t>
            </a:r>
            <a:r>
              <a:rPr sz="3800" b="0" spc="-60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800" b="0" spc="15" dirty="0">
                <a:solidFill>
                  <a:srgbClr val="EBEBEB"/>
                </a:solidFill>
                <a:latin typeface="Gothic Uralic"/>
                <a:cs typeface="Gothic Uralic"/>
              </a:rPr>
              <a:t>success</a:t>
            </a:r>
            <a:endParaRPr sz="3800">
              <a:latin typeface="Gothic Uralic"/>
              <a:cs typeface="Gothic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42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3005" y="2507932"/>
            <a:ext cx="3702050" cy="22993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38735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Pie </a:t>
            </a:r>
            <a:r>
              <a:rPr sz="2000" spc="-15" dirty="0">
                <a:solidFill>
                  <a:srgbClr val="FFFFFF"/>
                </a:solidFill>
                <a:latin typeface="Gothic Uralic"/>
                <a:cs typeface="Gothic Uralic"/>
              </a:rPr>
              <a:t>chart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can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show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ratio</a:t>
            </a:r>
            <a:r>
              <a:rPr sz="2000" spc="-2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 </a:t>
            </a:r>
            <a:r>
              <a:rPr sz="2000" spc="5" dirty="0">
                <a:solidFill>
                  <a:srgbClr val="FFFFFF"/>
                </a:solidFill>
                <a:latin typeface="Gothic Uralic"/>
                <a:cs typeface="Gothic Uralic"/>
              </a:rPr>
              <a:t>each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 </a:t>
            </a:r>
            <a:r>
              <a:rPr sz="2000" spc="75" dirty="0">
                <a:solidFill>
                  <a:srgbClr val="FFFFFF"/>
                </a:solidFill>
                <a:latin typeface="Gothic Uralic"/>
                <a:cs typeface="Gothic Uralic"/>
              </a:rPr>
              <a:t>via 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option</a:t>
            </a:r>
            <a:r>
              <a:rPr sz="2000" spc="-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in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drop</a:t>
            </a:r>
            <a:r>
              <a:rPr sz="20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down.</a:t>
            </a:r>
            <a:endParaRPr sz="2000">
              <a:latin typeface="Gothic Uralic"/>
              <a:cs typeface="Gothic Uralic"/>
            </a:endParaRPr>
          </a:p>
          <a:p>
            <a:pPr marL="355600" marR="5080" indent="-343535">
              <a:lnSpc>
                <a:spcPct val="100000"/>
              </a:lnSpc>
              <a:spcBef>
                <a:spcPts val="1060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20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high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ratio</a:t>
            </a:r>
            <a:r>
              <a:rPr sz="20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success and </a:t>
            </a:r>
            <a:r>
              <a:rPr sz="2000" spc="7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can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easily 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switch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charts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beween 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2000" spc="-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sites.</a:t>
            </a:r>
            <a:endParaRPr sz="2000">
              <a:latin typeface="Gothic Uralic"/>
              <a:cs typeface="Gothic Ural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76825" y="2085911"/>
            <a:ext cx="6663055" cy="3576954"/>
            <a:chOff x="5076825" y="2085911"/>
            <a:chExt cx="6663055" cy="3576954"/>
          </a:xfrm>
        </p:grpSpPr>
        <p:sp>
          <p:nvSpPr>
            <p:cNvPr id="7" name="object 7"/>
            <p:cNvSpPr/>
            <p:nvPr/>
          </p:nvSpPr>
          <p:spPr>
            <a:xfrm>
              <a:off x="5076825" y="2085911"/>
              <a:ext cx="6662801" cy="35767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76850" y="2285999"/>
              <a:ext cx="6267450" cy="31813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0047" y="318769"/>
            <a:ext cx="3846829" cy="194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0" spc="-30" dirty="0">
                <a:solidFill>
                  <a:srgbClr val="EBEBEB"/>
                </a:solidFill>
                <a:latin typeface="Gothic Uralic"/>
                <a:cs typeface="Gothic Uralic"/>
              </a:rPr>
              <a:t>Scatter </a:t>
            </a:r>
            <a:r>
              <a:rPr b="0" spc="10" dirty="0">
                <a:solidFill>
                  <a:srgbClr val="EBEBEB"/>
                </a:solidFill>
                <a:latin typeface="Gothic Uralic"/>
                <a:cs typeface="Gothic Uralic"/>
              </a:rPr>
              <a:t>plot </a:t>
            </a:r>
            <a:r>
              <a:rPr b="0" spc="15" dirty="0">
                <a:solidFill>
                  <a:srgbClr val="EBEBEB"/>
                </a:solidFill>
                <a:latin typeface="Gothic Uralic"/>
                <a:cs typeface="Gothic Uralic"/>
              </a:rPr>
              <a:t>for 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Payload</a:t>
            </a:r>
            <a:r>
              <a:rPr b="0" spc="-85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30" dirty="0">
                <a:solidFill>
                  <a:srgbClr val="EBEBEB"/>
                </a:solidFill>
                <a:latin typeface="Gothic Uralic"/>
                <a:cs typeface="Gothic Uralic"/>
              </a:rPr>
              <a:t>vs.</a:t>
            </a:r>
          </a:p>
          <a:p>
            <a:pPr marL="12700">
              <a:lnSpc>
                <a:spcPts val="5020"/>
              </a:lnSpc>
            </a:pPr>
            <a:r>
              <a:rPr b="0" spc="-15" dirty="0">
                <a:solidFill>
                  <a:srgbClr val="EBEBEB"/>
                </a:solidFill>
                <a:latin typeface="Gothic Uralic"/>
                <a:cs typeface="Gothic Uralic"/>
              </a:rPr>
              <a:t>Outcome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991100" y="0"/>
            <a:ext cx="7200900" cy="6858000"/>
            <a:chOff x="4991100" y="0"/>
            <a:chExt cx="7200900" cy="6858000"/>
          </a:xfrm>
        </p:grpSpPr>
        <p:sp>
          <p:nvSpPr>
            <p:cNvPr id="5" name="object 5"/>
            <p:cNvSpPr/>
            <p:nvPr/>
          </p:nvSpPr>
          <p:spPr>
            <a:xfrm>
              <a:off x="5210175" y="0"/>
              <a:ext cx="6981825" cy="6858000"/>
            </a:xfrm>
            <a:custGeom>
              <a:avLst/>
              <a:gdLst/>
              <a:ahLst/>
              <a:cxnLst/>
              <a:rect l="l" t="t" r="r" b="b"/>
              <a:pathLst>
                <a:path w="6981825" h="6858000">
                  <a:moveTo>
                    <a:pt x="6981825" y="0"/>
                  </a:moveTo>
                  <a:lnTo>
                    <a:pt x="1142" y="0"/>
                  </a:lnTo>
                  <a:lnTo>
                    <a:pt x="26162" y="155701"/>
                  </a:lnTo>
                  <a:lnTo>
                    <a:pt x="50037" y="310642"/>
                  </a:lnTo>
                  <a:lnTo>
                    <a:pt x="73405" y="466344"/>
                  </a:lnTo>
                  <a:lnTo>
                    <a:pt x="113537" y="778383"/>
                  </a:lnTo>
                  <a:lnTo>
                    <a:pt x="132334" y="934720"/>
                  </a:lnTo>
                  <a:lnTo>
                    <a:pt x="148462" y="1089025"/>
                  </a:lnTo>
                  <a:lnTo>
                    <a:pt x="163829" y="1245362"/>
                  </a:lnTo>
                  <a:lnTo>
                    <a:pt x="177800" y="1401064"/>
                  </a:lnTo>
                  <a:lnTo>
                    <a:pt x="201929" y="1709039"/>
                  </a:lnTo>
                  <a:lnTo>
                    <a:pt x="211962" y="1861947"/>
                  </a:lnTo>
                  <a:lnTo>
                    <a:pt x="228091" y="2167128"/>
                  </a:lnTo>
                  <a:lnTo>
                    <a:pt x="235076" y="2318004"/>
                  </a:lnTo>
                  <a:lnTo>
                    <a:pt x="239902" y="2467483"/>
                  </a:lnTo>
                  <a:lnTo>
                    <a:pt x="248158" y="2765171"/>
                  </a:lnTo>
                  <a:lnTo>
                    <a:pt x="251967" y="3057271"/>
                  </a:lnTo>
                  <a:lnTo>
                    <a:pt x="252984" y="3201289"/>
                  </a:lnTo>
                  <a:lnTo>
                    <a:pt x="251967" y="3343910"/>
                  </a:lnTo>
                  <a:lnTo>
                    <a:pt x="251967" y="3485261"/>
                  </a:lnTo>
                  <a:lnTo>
                    <a:pt x="249936" y="3625088"/>
                  </a:lnTo>
                  <a:lnTo>
                    <a:pt x="244094" y="3898138"/>
                  </a:lnTo>
                  <a:lnTo>
                    <a:pt x="240919" y="4031106"/>
                  </a:lnTo>
                  <a:lnTo>
                    <a:pt x="236092" y="4163441"/>
                  </a:lnTo>
                  <a:lnTo>
                    <a:pt x="230886" y="4293743"/>
                  </a:lnTo>
                  <a:lnTo>
                    <a:pt x="226187" y="4421378"/>
                  </a:lnTo>
                  <a:lnTo>
                    <a:pt x="212851" y="4670298"/>
                  </a:lnTo>
                  <a:lnTo>
                    <a:pt x="198754" y="4908931"/>
                  </a:lnTo>
                  <a:lnTo>
                    <a:pt x="184023" y="5138039"/>
                  </a:lnTo>
                  <a:lnTo>
                    <a:pt x="167639" y="5354701"/>
                  </a:lnTo>
                  <a:lnTo>
                    <a:pt x="150749" y="5561838"/>
                  </a:lnTo>
                  <a:lnTo>
                    <a:pt x="132334" y="5753862"/>
                  </a:lnTo>
                  <a:lnTo>
                    <a:pt x="114426" y="5934227"/>
                  </a:lnTo>
                  <a:lnTo>
                    <a:pt x="96392" y="6100191"/>
                  </a:lnTo>
                  <a:lnTo>
                    <a:pt x="79501" y="6252438"/>
                  </a:lnTo>
                  <a:lnTo>
                    <a:pt x="63373" y="6387541"/>
                  </a:lnTo>
                  <a:lnTo>
                    <a:pt x="48005" y="6509613"/>
                  </a:lnTo>
                  <a:lnTo>
                    <a:pt x="35305" y="6612483"/>
                  </a:lnTo>
                  <a:lnTo>
                    <a:pt x="23240" y="6698894"/>
                  </a:lnTo>
                  <a:lnTo>
                    <a:pt x="0" y="6857999"/>
                  </a:lnTo>
                  <a:lnTo>
                    <a:pt x="6981825" y="6858000"/>
                  </a:lnTo>
                  <a:lnTo>
                    <a:pt x="6981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91100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476123" y="0"/>
                  </a:moveTo>
                  <a:lnTo>
                    <a:pt x="0" y="0"/>
                  </a:lnTo>
                  <a:lnTo>
                    <a:pt x="28194" y="122047"/>
                  </a:lnTo>
                  <a:lnTo>
                    <a:pt x="55879" y="244475"/>
                  </a:lnTo>
                  <a:lnTo>
                    <a:pt x="82930" y="366902"/>
                  </a:lnTo>
                  <a:lnTo>
                    <a:pt x="132334" y="612901"/>
                  </a:lnTo>
                  <a:lnTo>
                    <a:pt x="156210" y="735964"/>
                  </a:lnTo>
                  <a:lnTo>
                    <a:pt x="177926" y="857758"/>
                  </a:lnTo>
                  <a:lnTo>
                    <a:pt x="199136" y="981710"/>
                  </a:lnTo>
                  <a:lnTo>
                    <a:pt x="219455" y="1104773"/>
                  </a:lnTo>
                  <a:lnTo>
                    <a:pt x="256921" y="1348739"/>
                  </a:lnTo>
                  <a:lnTo>
                    <a:pt x="274320" y="1469644"/>
                  </a:lnTo>
                  <a:lnTo>
                    <a:pt x="305815" y="1711960"/>
                  </a:lnTo>
                  <a:lnTo>
                    <a:pt x="320548" y="1831594"/>
                  </a:lnTo>
                  <a:lnTo>
                    <a:pt x="334010" y="1949830"/>
                  </a:lnTo>
                  <a:lnTo>
                    <a:pt x="359028" y="2186686"/>
                  </a:lnTo>
                  <a:lnTo>
                    <a:pt x="380873" y="2418715"/>
                  </a:lnTo>
                  <a:lnTo>
                    <a:pt x="390905" y="2533650"/>
                  </a:lnTo>
                  <a:lnTo>
                    <a:pt x="399541" y="2647441"/>
                  </a:lnTo>
                  <a:lnTo>
                    <a:pt x="408686" y="2759710"/>
                  </a:lnTo>
                  <a:lnTo>
                    <a:pt x="416178" y="2870962"/>
                  </a:lnTo>
                  <a:lnTo>
                    <a:pt x="435863" y="3194939"/>
                  </a:lnTo>
                  <a:lnTo>
                    <a:pt x="450214" y="3506342"/>
                  </a:lnTo>
                  <a:lnTo>
                    <a:pt x="456819" y="3705225"/>
                  </a:lnTo>
                  <a:lnTo>
                    <a:pt x="526288" y="3667887"/>
                  </a:lnTo>
                  <a:lnTo>
                    <a:pt x="531999" y="3613680"/>
                  </a:lnTo>
                  <a:lnTo>
                    <a:pt x="539559" y="3520330"/>
                  </a:lnTo>
                  <a:lnTo>
                    <a:pt x="543944" y="3450560"/>
                  </a:lnTo>
                  <a:lnTo>
                    <a:pt x="547821" y="3375154"/>
                  </a:lnTo>
                  <a:lnTo>
                    <a:pt x="551200" y="3294447"/>
                  </a:lnTo>
                  <a:lnTo>
                    <a:pt x="554095" y="3208777"/>
                  </a:lnTo>
                  <a:lnTo>
                    <a:pt x="556518" y="3118481"/>
                  </a:lnTo>
                  <a:lnTo>
                    <a:pt x="558481" y="3023893"/>
                  </a:lnTo>
                  <a:lnTo>
                    <a:pt x="560589" y="2874703"/>
                  </a:lnTo>
                  <a:lnTo>
                    <a:pt x="561730" y="2717752"/>
                  </a:lnTo>
                  <a:lnTo>
                    <a:pt x="561946" y="2554177"/>
                  </a:lnTo>
                  <a:lnTo>
                    <a:pt x="561278" y="2385111"/>
                  </a:lnTo>
                  <a:lnTo>
                    <a:pt x="559767" y="2211692"/>
                  </a:lnTo>
                  <a:lnTo>
                    <a:pt x="556514" y="1975658"/>
                  </a:lnTo>
                  <a:lnTo>
                    <a:pt x="551933" y="1736594"/>
                  </a:lnTo>
                  <a:lnTo>
                    <a:pt x="546123" y="1497194"/>
                  </a:lnTo>
                  <a:lnTo>
                    <a:pt x="539182" y="1260148"/>
                  </a:lnTo>
                  <a:lnTo>
                    <a:pt x="531208" y="1028150"/>
                  </a:lnTo>
                  <a:lnTo>
                    <a:pt x="522298" y="803891"/>
                  </a:lnTo>
                  <a:lnTo>
                    <a:pt x="512550" y="590064"/>
                  </a:lnTo>
                  <a:lnTo>
                    <a:pt x="504748" y="438158"/>
                  </a:lnTo>
                  <a:lnTo>
                    <a:pt x="496571" y="294770"/>
                  </a:lnTo>
                  <a:lnTo>
                    <a:pt x="488061" y="161035"/>
                  </a:lnTo>
                  <a:lnTo>
                    <a:pt x="47612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715000" y="0"/>
            <a:ext cx="5681980" cy="3767454"/>
            <a:chOff x="5715000" y="0"/>
            <a:chExt cx="5681980" cy="3767454"/>
          </a:xfrm>
        </p:grpSpPr>
        <p:sp>
          <p:nvSpPr>
            <p:cNvPr id="8" name="object 8"/>
            <p:cNvSpPr/>
            <p:nvPr/>
          </p:nvSpPr>
          <p:spPr>
            <a:xfrm>
              <a:off x="5715000" y="857122"/>
              <a:ext cx="5681726" cy="2909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5025" y="1057275"/>
              <a:ext cx="5286375" cy="2514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43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594" y="2897124"/>
            <a:ext cx="3944620" cy="278638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marR="5080" indent="-343535">
              <a:lnSpc>
                <a:spcPct val="90000"/>
              </a:lnSpc>
              <a:spcBef>
                <a:spcPts val="370"/>
              </a:spcBef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Two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scatter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plots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show 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correlation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between  </a:t>
            </a:r>
            <a:r>
              <a:rPr sz="2000" spc="15" dirty="0">
                <a:solidFill>
                  <a:srgbClr val="FFFFFF"/>
                </a:solidFill>
                <a:latin typeface="Gothic Uralic"/>
                <a:cs typeface="Gothic Uralic"/>
              </a:rPr>
              <a:t>Payload </a:t>
            </a:r>
            <a:r>
              <a:rPr sz="2000" spc="45" dirty="0">
                <a:solidFill>
                  <a:srgbClr val="FFFFFF"/>
                </a:solidFill>
                <a:latin typeface="Gothic Uralic"/>
                <a:cs typeface="Gothic Uralic"/>
              </a:rPr>
              <a:t>vs.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Outcomes </a:t>
            </a:r>
            <a:r>
              <a:rPr sz="2000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2000" spc="-1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all 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sites </a:t>
            </a:r>
            <a:r>
              <a:rPr sz="2000" spc="45" dirty="0">
                <a:solidFill>
                  <a:srgbClr val="FFFFFF"/>
                </a:solidFill>
                <a:latin typeface="Gothic Uralic"/>
                <a:cs typeface="Gothic Uralic"/>
              </a:rPr>
              <a:t>with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different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range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payload</a:t>
            </a:r>
            <a:endParaRPr sz="20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Gothic Uralic"/>
              <a:cs typeface="Gothic Uralic"/>
            </a:endParaRPr>
          </a:p>
          <a:p>
            <a:pPr marL="355600" marR="120650" indent="-343535">
              <a:lnSpc>
                <a:spcPts val="2180"/>
              </a:lnSpc>
              <a:tabLst>
                <a:tab pos="355600" algn="l"/>
              </a:tabLst>
            </a:pPr>
            <a:r>
              <a:rPr sz="1550" spc="29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Helps</a:t>
            </a:r>
            <a:r>
              <a:rPr sz="20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Gothic Uralic"/>
                <a:cs typeface="Gothic Uralic"/>
              </a:rPr>
              <a:t>us</a:t>
            </a:r>
            <a:r>
              <a:rPr sz="20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20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better</a:t>
            </a:r>
            <a:r>
              <a:rPr sz="2000" spc="-1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Gothic Uralic"/>
                <a:cs typeface="Gothic Uralic"/>
              </a:rPr>
              <a:t>idea</a:t>
            </a:r>
            <a:r>
              <a:rPr sz="2000" spc="-2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of  </a:t>
            </a:r>
            <a:r>
              <a:rPr sz="2000" spc="10" dirty="0">
                <a:solidFill>
                  <a:srgbClr val="FFFFFF"/>
                </a:solidFill>
                <a:latin typeface="Gothic Uralic"/>
                <a:cs typeface="Gothic Uralic"/>
              </a:rPr>
              <a:t>how payload</a:t>
            </a:r>
            <a:r>
              <a:rPr sz="20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Gothic Uralic"/>
                <a:cs typeface="Gothic Uralic"/>
              </a:rPr>
              <a:t>may</a:t>
            </a:r>
            <a:endParaRPr sz="2000">
              <a:latin typeface="Gothic Uralic"/>
              <a:cs typeface="Gothic Uralic"/>
            </a:endParaRPr>
          </a:p>
          <a:p>
            <a:pPr marL="355600">
              <a:lnSpc>
                <a:spcPts val="2140"/>
              </a:lnSpc>
            </a:pPr>
            <a:r>
              <a:rPr sz="2000" spc="-10" dirty="0">
                <a:solidFill>
                  <a:srgbClr val="FFFFFF"/>
                </a:solidFill>
                <a:latin typeface="Gothic Uralic"/>
                <a:cs typeface="Gothic Uralic"/>
              </a:rPr>
              <a:t>affect</a:t>
            </a:r>
            <a:r>
              <a:rPr sz="2000" spc="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Gothic Uralic"/>
                <a:cs typeface="Gothic Uralic"/>
              </a:rPr>
              <a:t>outcome</a:t>
            </a:r>
            <a:endParaRPr sz="2000">
              <a:latin typeface="Gothic Uralic"/>
              <a:cs typeface="Gothic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15000" y="3724211"/>
            <a:ext cx="5681980" cy="2910205"/>
            <a:chOff x="5715000" y="3724211"/>
            <a:chExt cx="5681980" cy="2910205"/>
          </a:xfrm>
        </p:grpSpPr>
        <p:sp>
          <p:nvSpPr>
            <p:cNvPr id="15" name="object 15"/>
            <p:cNvSpPr/>
            <p:nvPr/>
          </p:nvSpPr>
          <p:spPr>
            <a:xfrm>
              <a:off x="5715000" y="3724211"/>
              <a:ext cx="5681726" cy="2909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15025" y="3924299"/>
              <a:ext cx="5286375" cy="2514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4651" y="2313368"/>
            <a:ext cx="5070475" cy="241935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810"/>
              </a:spcBef>
            </a:pPr>
            <a:r>
              <a:rPr sz="5600" spc="15" dirty="0">
                <a:solidFill>
                  <a:srgbClr val="EBEBEB"/>
                </a:solidFill>
                <a:latin typeface="Gothic Uralic"/>
                <a:cs typeface="Gothic Uralic"/>
              </a:rPr>
              <a:t>Predictive  analysis  </a:t>
            </a:r>
            <a:r>
              <a:rPr sz="5600" spc="-195" dirty="0">
                <a:solidFill>
                  <a:srgbClr val="EBEBEB"/>
                </a:solidFill>
                <a:latin typeface="Gothic Uralic"/>
                <a:cs typeface="Gothic Uralic"/>
              </a:rPr>
              <a:t>(</a:t>
            </a:r>
            <a:r>
              <a:rPr sz="5600" spc="15" dirty="0">
                <a:solidFill>
                  <a:srgbClr val="EBEBEB"/>
                </a:solidFill>
                <a:latin typeface="Gothic Uralic"/>
                <a:cs typeface="Gothic Uralic"/>
              </a:rPr>
              <a:t>Cl</a:t>
            </a:r>
            <a:r>
              <a:rPr sz="5600" spc="-5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5600" spc="5" dirty="0">
                <a:solidFill>
                  <a:srgbClr val="EBEBEB"/>
                </a:solidFill>
                <a:latin typeface="Gothic Uralic"/>
                <a:cs typeface="Gothic Uralic"/>
              </a:rPr>
              <a:t>ss</a:t>
            </a:r>
            <a:r>
              <a:rPr sz="5600" spc="5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5600" spc="35" dirty="0">
                <a:solidFill>
                  <a:srgbClr val="EBEBEB"/>
                </a:solidFill>
                <a:latin typeface="Gothic Uralic"/>
                <a:cs typeface="Gothic Uralic"/>
              </a:rPr>
              <a:t>f</a:t>
            </a:r>
            <a:r>
              <a:rPr sz="5600" spc="7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5600" spc="45" dirty="0">
                <a:solidFill>
                  <a:srgbClr val="EBEBEB"/>
                </a:solidFill>
                <a:latin typeface="Gothic Uralic"/>
                <a:cs typeface="Gothic Uralic"/>
              </a:rPr>
              <a:t>c</a:t>
            </a:r>
            <a:r>
              <a:rPr sz="5600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5600" spc="-25" dirty="0">
                <a:solidFill>
                  <a:srgbClr val="EBEBEB"/>
                </a:solidFill>
                <a:latin typeface="Gothic Uralic"/>
                <a:cs typeface="Gothic Uralic"/>
              </a:rPr>
              <a:t>t</a:t>
            </a:r>
            <a:r>
              <a:rPr sz="5600" spc="7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5600" spc="15" dirty="0">
                <a:solidFill>
                  <a:srgbClr val="EBEBEB"/>
                </a:solidFill>
                <a:latin typeface="Gothic Uralic"/>
                <a:cs typeface="Gothic Uralic"/>
              </a:rPr>
              <a:t>on)</a:t>
            </a:r>
            <a:endParaRPr sz="5600">
              <a:latin typeface="Gothic Uralic"/>
              <a:cs typeface="Gothic Ural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168380" cy="6689725"/>
            <a:chOff x="0" y="0"/>
            <a:chExt cx="11168380" cy="6689725"/>
          </a:xfrm>
        </p:grpSpPr>
        <p:sp>
          <p:nvSpPr>
            <p:cNvPr id="4" name="object 4"/>
            <p:cNvSpPr/>
            <p:nvPr/>
          </p:nvSpPr>
          <p:spPr>
            <a:xfrm>
              <a:off x="41338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8"/>
              <a:ext cx="4494657" cy="66895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44</a:t>
            </a:r>
            <a:endParaRPr sz="27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66999"/>
            <a:ext cx="4038600" cy="4191000"/>
            <a:chOff x="0" y="2666999"/>
            <a:chExt cx="4038600" cy="4191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10600" y="1676400"/>
            <a:ext cx="2819400" cy="2819400"/>
            <a:chOff x="8610600" y="1676400"/>
            <a:chExt cx="2819400" cy="2819400"/>
          </a:xfrm>
        </p:grpSpPr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01000" y="0"/>
            <a:ext cx="160020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0600" y="6095999"/>
            <a:ext cx="990600" cy="76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13" name="object 13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22300" y="483869"/>
            <a:ext cx="2621280" cy="10045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sz="3200" b="0" spc="20" dirty="0">
                <a:solidFill>
                  <a:srgbClr val="EBEBEB"/>
                </a:solidFill>
                <a:latin typeface="Gothic Uralic"/>
                <a:cs typeface="Gothic Uralic"/>
              </a:rPr>
              <a:t>C</a:t>
            </a:r>
            <a:r>
              <a:rPr sz="3200" b="0" spc="30" dirty="0">
                <a:solidFill>
                  <a:srgbClr val="EBEBEB"/>
                </a:solidFill>
                <a:latin typeface="Gothic Uralic"/>
                <a:cs typeface="Gothic Uralic"/>
              </a:rPr>
              <a:t>l</a:t>
            </a:r>
            <a:r>
              <a:rPr sz="3200" b="0" spc="-10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3200" b="0" spc="30" dirty="0">
                <a:solidFill>
                  <a:srgbClr val="EBEBEB"/>
                </a:solidFill>
                <a:latin typeface="Gothic Uralic"/>
                <a:cs typeface="Gothic Uralic"/>
              </a:rPr>
              <a:t>ssi</a:t>
            </a:r>
            <a:r>
              <a:rPr sz="3200" b="0" spc="40" dirty="0">
                <a:solidFill>
                  <a:srgbClr val="EBEBEB"/>
                </a:solidFill>
                <a:latin typeface="Gothic Uralic"/>
                <a:cs typeface="Gothic Uralic"/>
              </a:rPr>
              <a:t>f</a:t>
            </a:r>
            <a:r>
              <a:rPr sz="3200" b="0" spc="3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3200" b="0" spc="-50" dirty="0">
                <a:solidFill>
                  <a:srgbClr val="EBEBEB"/>
                </a:solidFill>
                <a:latin typeface="Gothic Uralic"/>
                <a:cs typeface="Gothic Uralic"/>
              </a:rPr>
              <a:t>c</a:t>
            </a:r>
            <a:r>
              <a:rPr sz="3200" b="0" spc="-10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3200" b="0" spc="-40" dirty="0">
                <a:solidFill>
                  <a:srgbClr val="EBEBEB"/>
                </a:solidFill>
                <a:latin typeface="Gothic Uralic"/>
                <a:cs typeface="Gothic Uralic"/>
              </a:rPr>
              <a:t>t</a:t>
            </a:r>
            <a:r>
              <a:rPr sz="3200" b="0" spc="3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3200" b="0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sz="3200" b="0" spc="10" dirty="0">
                <a:solidFill>
                  <a:srgbClr val="EBEBEB"/>
                </a:solidFill>
                <a:latin typeface="Gothic Uralic"/>
                <a:cs typeface="Gothic Uralic"/>
              </a:rPr>
              <a:t>n  </a:t>
            </a:r>
            <a:r>
              <a:rPr sz="3200" b="0" spc="-15" dirty="0">
                <a:solidFill>
                  <a:srgbClr val="EBEBEB"/>
                </a:solidFill>
                <a:latin typeface="Gothic Uralic"/>
                <a:cs typeface="Gothic Uralic"/>
              </a:rPr>
              <a:t>Accuracy</a:t>
            </a:r>
            <a:endParaRPr sz="3200">
              <a:latin typeface="Gothic Uralic"/>
              <a:cs typeface="Gothic Ural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43350" y="0"/>
            <a:ext cx="8248650" cy="6858000"/>
            <a:chOff x="3943350" y="0"/>
            <a:chExt cx="8248650" cy="6858000"/>
          </a:xfrm>
        </p:grpSpPr>
        <p:sp>
          <p:nvSpPr>
            <p:cNvPr id="18" name="object 18"/>
            <p:cNvSpPr/>
            <p:nvPr/>
          </p:nvSpPr>
          <p:spPr>
            <a:xfrm>
              <a:off x="3943350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476123" y="0"/>
                  </a:moveTo>
                  <a:lnTo>
                    <a:pt x="0" y="0"/>
                  </a:lnTo>
                  <a:lnTo>
                    <a:pt x="28194" y="122047"/>
                  </a:lnTo>
                  <a:lnTo>
                    <a:pt x="55879" y="244475"/>
                  </a:lnTo>
                  <a:lnTo>
                    <a:pt x="82930" y="366902"/>
                  </a:lnTo>
                  <a:lnTo>
                    <a:pt x="132334" y="612901"/>
                  </a:lnTo>
                  <a:lnTo>
                    <a:pt x="156210" y="735964"/>
                  </a:lnTo>
                  <a:lnTo>
                    <a:pt x="177926" y="857758"/>
                  </a:lnTo>
                  <a:lnTo>
                    <a:pt x="199136" y="981710"/>
                  </a:lnTo>
                  <a:lnTo>
                    <a:pt x="219455" y="1104773"/>
                  </a:lnTo>
                  <a:lnTo>
                    <a:pt x="256921" y="1348739"/>
                  </a:lnTo>
                  <a:lnTo>
                    <a:pt x="274320" y="1469644"/>
                  </a:lnTo>
                  <a:lnTo>
                    <a:pt x="305815" y="1711960"/>
                  </a:lnTo>
                  <a:lnTo>
                    <a:pt x="320548" y="1831594"/>
                  </a:lnTo>
                  <a:lnTo>
                    <a:pt x="334010" y="1949830"/>
                  </a:lnTo>
                  <a:lnTo>
                    <a:pt x="359028" y="2186686"/>
                  </a:lnTo>
                  <a:lnTo>
                    <a:pt x="380873" y="2418715"/>
                  </a:lnTo>
                  <a:lnTo>
                    <a:pt x="390905" y="2533650"/>
                  </a:lnTo>
                  <a:lnTo>
                    <a:pt x="399541" y="2647441"/>
                  </a:lnTo>
                  <a:lnTo>
                    <a:pt x="408686" y="2759710"/>
                  </a:lnTo>
                  <a:lnTo>
                    <a:pt x="416178" y="2870962"/>
                  </a:lnTo>
                  <a:lnTo>
                    <a:pt x="435863" y="3194939"/>
                  </a:lnTo>
                  <a:lnTo>
                    <a:pt x="450214" y="3506342"/>
                  </a:lnTo>
                  <a:lnTo>
                    <a:pt x="456819" y="3705225"/>
                  </a:lnTo>
                  <a:lnTo>
                    <a:pt x="526288" y="3667887"/>
                  </a:lnTo>
                  <a:lnTo>
                    <a:pt x="531999" y="3613680"/>
                  </a:lnTo>
                  <a:lnTo>
                    <a:pt x="539559" y="3520330"/>
                  </a:lnTo>
                  <a:lnTo>
                    <a:pt x="543944" y="3450560"/>
                  </a:lnTo>
                  <a:lnTo>
                    <a:pt x="547821" y="3375154"/>
                  </a:lnTo>
                  <a:lnTo>
                    <a:pt x="551200" y="3294447"/>
                  </a:lnTo>
                  <a:lnTo>
                    <a:pt x="554095" y="3208777"/>
                  </a:lnTo>
                  <a:lnTo>
                    <a:pt x="556518" y="3118481"/>
                  </a:lnTo>
                  <a:lnTo>
                    <a:pt x="558481" y="3023893"/>
                  </a:lnTo>
                  <a:lnTo>
                    <a:pt x="560589" y="2874703"/>
                  </a:lnTo>
                  <a:lnTo>
                    <a:pt x="561730" y="2717752"/>
                  </a:lnTo>
                  <a:lnTo>
                    <a:pt x="561946" y="2554177"/>
                  </a:lnTo>
                  <a:lnTo>
                    <a:pt x="561278" y="2385111"/>
                  </a:lnTo>
                  <a:lnTo>
                    <a:pt x="559767" y="2211692"/>
                  </a:lnTo>
                  <a:lnTo>
                    <a:pt x="556514" y="1975658"/>
                  </a:lnTo>
                  <a:lnTo>
                    <a:pt x="551933" y="1736594"/>
                  </a:lnTo>
                  <a:lnTo>
                    <a:pt x="546123" y="1497194"/>
                  </a:lnTo>
                  <a:lnTo>
                    <a:pt x="539182" y="1260148"/>
                  </a:lnTo>
                  <a:lnTo>
                    <a:pt x="531208" y="1028150"/>
                  </a:lnTo>
                  <a:lnTo>
                    <a:pt x="522298" y="803891"/>
                  </a:lnTo>
                  <a:lnTo>
                    <a:pt x="512550" y="590064"/>
                  </a:lnTo>
                  <a:lnTo>
                    <a:pt x="504748" y="438158"/>
                  </a:lnTo>
                  <a:lnTo>
                    <a:pt x="496571" y="294770"/>
                  </a:lnTo>
                  <a:lnTo>
                    <a:pt x="488061" y="161035"/>
                  </a:lnTo>
                  <a:lnTo>
                    <a:pt x="47612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62425" y="0"/>
              <a:ext cx="8029575" cy="6858000"/>
            </a:xfrm>
            <a:custGeom>
              <a:avLst/>
              <a:gdLst/>
              <a:ahLst/>
              <a:cxnLst/>
              <a:rect l="l" t="t" r="r" b="b"/>
              <a:pathLst>
                <a:path w="8029575" h="6858000">
                  <a:moveTo>
                    <a:pt x="8029575" y="0"/>
                  </a:moveTo>
                  <a:lnTo>
                    <a:pt x="1142" y="0"/>
                  </a:lnTo>
                  <a:lnTo>
                    <a:pt x="26162" y="155701"/>
                  </a:lnTo>
                  <a:lnTo>
                    <a:pt x="50037" y="310642"/>
                  </a:lnTo>
                  <a:lnTo>
                    <a:pt x="73405" y="466344"/>
                  </a:lnTo>
                  <a:lnTo>
                    <a:pt x="113664" y="778383"/>
                  </a:lnTo>
                  <a:lnTo>
                    <a:pt x="132461" y="934720"/>
                  </a:lnTo>
                  <a:lnTo>
                    <a:pt x="148589" y="1089025"/>
                  </a:lnTo>
                  <a:lnTo>
                    <a:pt x="163829" y="1245362"/>
                  </a:lnTo>
                  <a:lnTo>
                    <a:pt x="177800" y="1401064"/>
                  </a:lnTo>
                  <a:lnTo>
                    <a:pt x="202057" y="1709039"/>
                  </a:lnTo>
                  <a:lnTo>
                    <a:pt x="212089" y="1861947"/>
                  </a:lnTo>
                  <a:lnTo>
                    <a:pt x="219963" y="2014854"/>
                  </a:lnTo>
                  <a:lnTo>
                    <a:pt x="228219" y="2167128"/>
                  </a:lnTo>
                  <a:lnTo>
                    <a:pt x="235076" y="2318004"/>
                  </a:lnTo>
                  <a:lnTo>
                    <a:pt x="240029" y="2467483"/>
                  </a:lnTo>
                  <a:lnTo>
                    <a:pt x="248285" y="2765171"/>
                  </a:lnTo>
                  <a:lnTo>
                    <a:pt x="252095" y="3057271"/>
                  </a:lnTo>
                  <a:lnTo>
                    <a:pt x="253111" y="3201289"/>
                  </a:lnTo>
                  <a:lnTo>
                    <a:pt x="252095" y="3343910"/>
                  </a:lnTo>
                  <a:lnTo>
                    <a:pt x="252095" y="3485261"/>
                  </a:lnTo>
                  <a:lnTo>
                    <a:pt x="250062" y="3625088"/>
                  </a:lnTo>
                  <a:lnTo>
                    <a:pt x="244221" y="3898138"/>
                  </a:lnTo>
                  <a:lnTo>
                    <a:pt x="241046" y="4031106"/>
                  </a:lnTo>
                  <a:lnTo>
                    <a:pt x="236092" y="4163441"/>
                  </a:lnTo>
                  <a:lnTo>
                    <a:pt x="230886" y="4293743"/>
                  </a:lnTo>
                  <a:lnTo>
                    <a:pt x="226187" y="4421378"/>
                  </a:lnTo>
                  <a:lnTo>
                    <a:pt x="212978" y="4670298"/>
                  </a:lnTo>
                  <a:lnTo>
                    <a:pt x="198882" y="4908931"/>
                  </a:lnTo>
                  <a:lnTo>
                    <a:pt x="184023" y="5138039"/>
                  </a:lnTo>
                  <a:lnTo>
                    <a:pt x="167766" y="5354701"/>
                  </a:lnTo>
                  <a:lnTo>
                    <a:pt x="150749" y="5561838"/>
                  </a:lnTo>
                  <a:lnTo>
                    <a:pt x="132461" y="5753862"/>
                  </a:lnTo>
                  <a:lnTo>
                    <a:pt x="114426" y="5934227"/>
                  </a:lnTo>
                  <a:lnTo>
                    <a:pt x="96520" y="6100191"/>
                  </a:lnTo>
                  <a:lnTo>
                    <a:pt x="79501" y="6252438"/>
                  </a:lnTo>
                  <a:lnTo>
                    <a:pt x="63373" y="6387541"/>
                  </a:lnTo>
                  <a:lnTo>
                    <a:pt x="48005" y="6509613"/>
                  </a:lnTo>
                  <a:lnTo>
                    <a:pt x="35305" y="6612483"/>
                  </a:lnTo>
                  <a:lnTo>
                    <a:pt x="23240" y="6698894"/>
                  </a:lnTo>
                  <a:lnTo>
                    <a:pt x="0" y="6857999"/>
                  </a:lnTo>
                  <a:lnTo>
                    <a:pt x="8029575" y="6858000"/>
                  </a:lnTo>
                  <a:lnTo>
                    <a:pt x="8029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45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9437" y="2041842"/>
            <a:ext cx="3901440" cy="3829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270" dirty="0">
                <a:solidFill>
                  <a:srgbClr val="F7F7F7"/>
                </a:solidFill>
                <a:latin typeface="Arial"/>
                <a:cs typeface="Arial"/>
              </a:rPr>
              <a:t>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Besided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chart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is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accuracy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of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4 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models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tested.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However,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we 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see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that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all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4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accuracies 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are 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equal.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It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may 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appear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because</a:t>
            </a:r>
            <a:r>
              <a:rPr sz="1800" spc="-2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test 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sample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is</a:t>
            </a:r>
            <a:r>
              <a:rPr sz="1800" spc="-3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too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small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100">
              <a:latin typeface="Gothic Uralic"/>
              <a:cs typeface="Gothic Uralic"/>
            </a:endParaRPr>
          </a:p>
          <a:p>
            <a:pPr marL="12700" marR="62230">
              <a:lnSpc>
                <a:spcPct val="100899"/>
              </a:lnSpc>
              <a:spcBef>
                <a:spcPts val="1650"/>
              </a:spcBef>
            </a:pPr>
            <a:r>
              <a:rPr sz="1400" spc="95" dirty="0">
                <a:solidFill>
                  <a:srgbClr val="F7F7F7"/>
                </a:solidFill>
                <a:latin typeface="Arial"/>
                <a:cs typeface="Arial"/>
              </a:rPr>
              <a:t></a:t>
            </a:r>
            <a:r>
              <a:rPr sz="1800" spc="95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tried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35" dirty="0">
                <a:solidFill>
                  <a:srgbClr val="FFFFFF"/>
                </a:solidFill>
                <a:latin typeface="Gothic Uralic"/>
                <a:cs typeface="Gothic Uralic"/>
              </a:rPr>
              <a:t>split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with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other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ratios  of</a:t>
            </a:r>
            <a:r>
              <a:rPr sz="1800" spc="-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test</a:t>
            </a:r>
            <a:r>
              <a:rPr sz="18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Gothic Uralic"/>
                <a:cs typeface="Gothic Uralic"/>
              </a:rPr>
              <a:t>vs.</a:t>
            </a:r>
            <a:r>
              <a:rPr sz="1800" spc="-1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train</a:t>
            </a:r>
            <a:r>
              <a:rPr sz="1800" spc="-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number</a:t>
            </a:r>
            <a:r>
              <a:rPr sz="1800" spc="-1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but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it</a:t>
            </a:r>
            <a:r>
              <a:rPr sz="1800" spc="-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wasn' 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better</a:t>
            </a:r>
            <a:endParaRPr sz="1800">
              <a:latin typeface="Gothic Uralic"/>
              <a:cs typeface="Gothic Uralic"/>
            </a:endParaRPr>
          </a:p>
          <a:p>
            <a:pPr>
              <a:lnSpc>
                <a:spcPct val="100000"/>
              </a:lnSpc>
            </a:pPr>
            <a:endParaRPr sz="2100">
              <a:latin typeface="Gothic Uralic"/>
              <a:cs typeface="Gothic Uralic"/>
            </a:endParaRPr>
          </a:p>
          <a:p>
            <a:pPr marL="12700" marR="445770">
              <a:lnSpc>
                <a:spcPct val="100800"/>
              </a:lnSpc>
              <a:spcBef>
                <a:spcPts val="1655"/>
              </a:spcBef>
            </a:pPr>
            <a:r>
              <a:rPr sz="1400" spc="270" dirty="0">
                <a:solidFill>
                  <a:srgbClr val="F7F7F7"/>
                </a:solidFill>
                <a:latin typeface="Arial"/>
                <a:cs typeface="Arial"/>
              </a:rPr>
              <a:t>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We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decide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choose</a:t>
            </a:r>
            <a:r>
              <a:rPr sz="1800" spc="-3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othic Uralic"/>
                <a:cs typeface="Gothic Uralic"/>
              </a:rPr>
              <a:t>model 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based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on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train</a:t>
            </a:r>
            <a:r>
              <a:rPr sz="18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accuracy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24475" y="1447800"/>
            <a:ext cx="5943600" cy="4572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666999"/>
            <a:ext cx="4038600" cy="4191000"/>
            <a:chOff x="0" y="2666999"/>
            <a:chExt cx="4038600" cy="4191000"/>
          </a:xfrm>
        </p:grpSpPr>
        <p:sp>
          <p:nvSpPr>
            <p:cNvPr id="3" name="object 3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610600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666999"/>
            <a:ext cx="4038599" cy="4190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0" y="0"/>
            <a:ext cx="160020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895600"/>
            <a:ext cx="1523999" cy="236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10600" y="6095999"/>
            <a:ext cx="990600" cy="76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23265" y="829563"/>
            <a:ext cx="2616200" cy="10045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sz="3200" b="0" spc="20" dirty="0">
                <a:solidFill>
                  <a:srgbClr val="EBEBEB"/>
                </a:solidFill>
                <a:latin typeface="Gothic Uralic"/>
                <a:cs typeface="Gothic Uralic"/>
              </a:rPr>
              <a:t>C</a:t>
            </a:r>
            <a:r>
              <a:rPr sz="3200" b="0" spc="30" dirty="0">
                <a:solidFill>
                  <a:srgbClr val="EBEBEB"/>
                </a:solidFill>
                <a:latin typeface="Gothic Uralic"/>
                <a:cs typeface="Gothic Uralic"/>
              </a:rPr>
              <a:t>l</a:t>
            </a:r>
            <a:r>
              <a:rPr sz="3200" b="0" spc="-15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3200" b="0" spc="25" dirty="0">
                <a:solidFill>
                  <a:srgbClr val="EBEBEB"/>
                </a:solidFill>
                <a:latin typeface="Gothic Uralic"/>
                <a:cs typeface="Gothic Uralic"/>
              </a:rPr>
              <a:t>ss</a:t>
            </a:r>
            <a:r>
              <a:rPr sz="3200" b="0" spc="3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3200" b="0" spc="35" dirty="0">
                <a:solidFill>
                  <a:srgbClr val="EBEBEB"/>
                </a:solidFill>
                <a:latin typeface="Gothic Uralic"/>
                <a:cs typeface="Gothic Uralic"/>
              </a:rPr>
              <a:t>f</a:t>
            </a:r>
            <a:r>
              <a:rPr sz="3200" b="0" spc="3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3200" b="0" spc="-50" dirty="0">
                <a:solidFill>
                  <a:srgbClr val="EBEBEB"/>
                </a:solidFill>
                <a:latin typeface="Gothic Uralic"/>
                <a:cs typeface="Gothic Uralic"/>
              </a:rPr>
              <a:t>c</a:t>
            </a:r>
            <a:r>
              <a:rPr sz="3200" b="0" spc="-15" dirty="0">
                <a:solidFill>
                  <a:srgbClr val="EBEBEB"/>
                </a:solidFill>
                <a:latin typeface="Gothic Uralic"/>
                <a:cs typeface="Gothic Uralic"/>
              </a:rPr>
              <a:t>a</a:t>
            </a:r>
            <a:r>
              <a:rPr sz="3200" b="0" spc="-40" dirty="0">
                <a:solidFill>
                  <a:srgbClr val="EBEBEB"/>
                </a:solidFill>
                <a:latin typeface="Gothic Uralic"/>
                <a:cs typeface="Gothic Uralic"/>
              </a:rPr>
              <a:t>t</a:t>
            </a:r>
            <a:r>
              <a:rPr sz="3200" b="0" spc="3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sz="3200" b="0" spc="-5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sz="3200" b="0" spc="10" dirty="0">
                <a:solidFill>
                  <a:srgbClr val="EBEBEB"/>
                </a:solidFill>
                <a:latin typeface="Gothic Uralic"/>
                <a:cs typeface="Gothic Uralic"/>
              </a:rPr>
              <a:t>n  </a:t>
            </a:r>
            <a:r>
              <a:rPr sz="3200" b="0" spc="-15" dirty="0">
                <a:solidFill>
                  <a:srgbClr val="EBEBEB"/>
                </a:solidFill>
                <a:latin typeface="Gothic Uralic"/>
                <a:cs typeface="Gothic Uralic"/>
              </a:rPr>
              <a:t>Accuracy</a:t>
            </a:r>
            <a:endParaRPr sz="3200">
              <a:latin typeface="Gothic Uralic"/>
              <a:cs typeface="Gothic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43350" y="0"/>
            <a:ext cx="8248650" cy="6858000"/>
            <a:chOff x="3943350" y="0"/>
            <a:chExt cx="8248650" cy="6858000"/>
          </a:xfrm>
        </p:grpSpPr>
        <p:sp>
          <p:nvSpPr>
            <p:cNvPr id="16" name="object 16"/>
            <p:cNvSpPr/>
            <p:nvPr/>
          </p:nvSpPr>
          <p:spPr>
            <a:xfrm>
              <a:off x="3943350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476123" y="0"/>
                  </a:moveTo>
                  <a:lnTo>
                    <a:pt x="0" y="0"/>
                  </a:lnTo>
                  <a:lnTo>
                    <a:pt x="28194" y="122047"/>
                  </a:lnTo>
                  <a:lnTo>
                    <a:pt x="55879" y="244475"/>
                  </a:lnTo>
                  <a:lnTo>
                    <a:pt x="82930" y="366902"/>
                  </a:lnTo>
                  <a:lnTo>
                    <a:pt x="132334" y="612901"/>
                  </a:lnTo>
                  <a:lnTo>
                    <a:pt x="156210" y="735964"/>
                  </a:lnTo>
                  <a:lnTo>
                    <a:pt x="177926" y="857758"/>
                  </a:lnTo>
                  <a:lnTo>
                    <a:pt x="199136" y="981710"/>
                  </a:lnTo>
                  <a:lnTo>
                    <a:pt x="219455" y="1104773"/>
                  </a:lnTo>
                  <a:lnTo>
                    <a:pt x="256921" y="1348739"/>
                  </a:lnTo>
                  <a:lnTo>
                    <a:pt x="274320" y="1469644"/>
                  </a:lnTo>
                  <a:lnTo>
                    <a:pt x="305815" y="1711960"/>
                  </a:lnTo>
                  <a:lnTo>
                    <a:pt x="320548" y="1831594"/>
                  </a:lnTo>
                  <a:lnTo>
                    <a:pt x="334010" y="1949830"/>
                  </a:lnTo>
                  <a:lnTo>
                    <a:pt x="359028" y="2186686"/>
                  </a:lnTo>
                  <a:lnTo>
                    <a:pt x="380873" y="2418715"/>
                  </a:lnTo>
                  <a:lnTo>
                    <a:pt x="390905" y="2533650"/>
                  </a:lnTo>
                  <a:lnTo>
                    <a:pt x="399541" y="2647441"/>
                  </a:lnTo>
                  <a:lnTo>
                    <a:pt x="408686" y="2759710"/>
                  </a:lnTo>
                  <a:lnTo>
                    <a:pt x="416178" y="2870962"/>
                  </a:lnTo>
                  <a:lnTo>
                    <a:pt x="435863" y="3194939"/>
                  </a:lnTo>
                  <a:lnTo>
                    <a:pt x="450214" y="3506342"/>
                  </a:lnTo>
                  <a:lnTo>
                    <a:pt x="456819" y="3705225"/>
                  </a:lnTo>
                  <a:lnTo>
                    <a:pt x="526288" y="3667887"/>
                  </a:lnTo>
                  <a:lnTo>
                    <a:pt x="531999" y="3613680"/>
                  </a:lnTo>
                  <a:lnTo>
                    <a:pt x="539559" y="3520330"/>
                  </a:lnTo>
                  <a:lnTo>
                    <a:pt x="543944" y="3450560"/>
                  </a:lnTo>
                  <a:lnTo>
                    <a:pt x="547821" y="3375154"/>
                  </a:lnTo>
                  <a:lnTo>
                    <a:pt x="551200" y="3294447"/>
                  </a:lnTo>
                  <a:lnTo>
                    <a:pt x="554095" y="3208777"/>
                  </a:lnTo>
                  <a:lnTo>
                    <a:pt x="556518" y="3118481"/>
                  </a:lnTo>
                  <a:lnTo>
                    <a:pt x="558481" y="3023893"/>
                  </a:lnTo>
                  <a:lnTo>
                    <a:pt x="560589" y="2874703"/>
                  </a:lnTo>
                  <a:lnTo>
                    <a:pt x="561730" y="2717752"/>
                  </a:lnTo>
                  <a:lnTo>
                    <a:pt x="561946" y="2554177"/>
                  </a:lnTo>
                  <a:lnTo>
                    <a:pt x="561278" y="2385111"/>
                  </a:lnTo>
                  <a:lnTo>
                    <a:pt x="559767" y="2211692"/>
                  </a:lnTo>
                  <a:lnTo>
                    <a:pt x="556514" y="1975658"/>
                  </a:lnTo>
                  <a:lnTo>
                    <a:pt x="551933" y="1736594"/>
                  </a:lnTo>
                  <a:lnTo>
                    <a:pt x="546123" y="1497194"/>
                  </a:lnTo>
                  <a:lnTo>
                    <a:pt x="539182" y="1260148"/>
                  </a:lnTo>
                  <a:lnTo>
                    <a:pt x="531208" y="1028150"/>
                  </a:lnTo>
                  <a:lnTo>
                    <a:pt x="522298" y="803891"/>
                  </a:lnTo>
                  <a:lnTo>
                    <a:pt x="512550" y="590064"/>
                  </a:lnTo>
                  <a:lnTo>
                    <a:pt x="504748" y="438158"/>
                  </a:lnTo>
                  <a:lnTo>
                    <a:pt x="496571" y="294770"/>
                  </a:lnTo>
                  <a:lnTo>
                    <a:pt x="488061" y="161035"/>
                  </a:lnTo>
                  <a:lnTo>
                    <a:pt x="47612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62425" y="0"/>
              <a:ext cx="8029575" cy="6858000"/>
            </a:xfrm>
            <a:custGeom>
              <a:avLst/>
              <a:gdLst/>
              <a:ahLst/>
              <a:cxnLst/>
              <a:rect l="l" t="t" r="r" b="b"/>
              <a:pathLst>
                <a:path w="8029575" h="6858000">
                  <a:moveTo>
                    <a:pt x="8029575" y="0"/>
                  </a:moveTo>
                  <a:lnTo>
                    <a:pt x="1142" y="0"/>
                  </a:lnTo>
                  <a:lnTo>
                    <a:pt x="26162" y="155701"/>
                  </a:lnTo>
                  <a:lnTo>
                    <a:pt x="50037" y="310642"/>
                  </a:lnTo>
                  <a:lnTo>
                    <a:pt x="73405" y="466344"/>
                  </a:lnTo>
                  <a:lnTo>
                    <a:pt x="113664" y="778383"/>
                  </a:lnTo>
                  <a:lnTo>
                    <a:pt x="132461" y="934720"/>
                  </a:lnTo>
                  <a:lnTo>
                    <a:pt x="148589" y="1089025"/>
                  </a:lnTo>
                  <a:lnTo>
                    <a:pt x="163829" y="1245362"/>
                  </a:lnTo>
                  <a:lnTo>
                    <a:pt x="177800" y="1401064"/>
                  </a:lnTo>
                  <a:lnTo>
                    <a:pt x="202057" y="1709039"/>
                  </a:lnTo>
                  <a:lnTo>
                    <a:pt x="212089" y="1861947"/>
                  </a:lnTo>
                  <a:lnTo>
                    <a:pt x="219963" y="2014854"/>
                  </a:lnTo>
                  <a:lnTo>
                    <a:pt x="228219" y="2167128"/>
                  </a:lnTo>
                  <a:lnTo>
                    <a:pt x="235076" y="2318004"/>
                  </a:lnTo>
                  <a:lnTo>
                    <a:pt x="240029" y="2467483"/>
                  </a:lnTo>
                  <a:lnTo>
                    <a:pt x="248285" y="2765171"/>
                  </a:lnTo>
                  <a:lnTo>
                    <a:pt x="252095" y="3057271"/>
                  </a:lnTo>
                  <a:lnTo>
                    <a:pt x="253111" y="3201289"/>
                  </a:lnTo>
                  <a:lnTo>
                    <a:pt x="252095" y="3343910"/>
                  </a:lnTo>
                  <a:lnTo>
                    <a:pt x="252095" y="3485261"/>
                  </a:lnTo>
                  <a:lnTo>
                    <a:pt x="250062" y="3625088"/>
                  </a:lnTo>
                  <a:lnTo>
                    <a:pt x="244221" y="3898138"/>
                  </a:lnTo>
                  <a:lnTo>
                    <a:pt x="241046" y="4031106"/>
                  </a:lnTo>
                  <a:lnTo>
                    <a:pt x="236092" y="4163441"/>
                  </a:lnTo>
                  <a:lnTo>
                    <a:pt x="230886" y="4293743"/>
                  </a:lnTo>
                  <a:lnTo>
                    <a:pt x="226187" y="4421378"/>
                  </a:lnTo>
                  <a:lnTo>
                    <a:pt x="212978" y="4670298"/>
                  </a:lnTo>
                  <a:lnTo>
                    <a:pt x="198882" y="4908931"/>
                  </a:lnTo>
                  <a:lnTo>
                    <a:pt x="184023" y="5138039"/>
                  </a:lnTo>
                  <a:lnTo>
                    <a:pt x="167766" y="5354701"/>
                  </a:lnTo>
                  <a:lnTo>
                    <a:pt x="150749" y="5561838"/>
                  </a:lnTo>
                  <a:lnTo>
                    <a:pt x="132461" y="5753862"/>
                  </a:lnTo>
                  <a:lnTo>
                    <a:pt x="114426" y="5934227"/>
                  </a:lnTo>
                  <a:lnTo>
                    <a:pt x="96520" y="6100191"/>
                  </a:lnTo>
                  <a:lnTo>
                    <a:pt x="79501" y="6252438"/>
                  </a:lnTo>
                  <a:lnTo>
                    <a:pt x="63373" y="6387541"/>
                  </a:lnTo>
                  <a:lnTo>
                    <a:pt x="48005" y="6509613"/>
                  </a:lnTo>
                  <a:lnTo>
                    <a:pt x="35305" y="6612483"/>
                  </a:lnTo>
                  <a:lnTo>
                    <a:pt x="23240" y="6698894"/>
                  </a:lnTo>
                  <a:lnTo>
                    <a:pt x="0" y="6857999"/>
                  </a:lnTo>
                  <a:lnTo>
                    <a:pt x="8029575" y="6858000"/>
                  </a:lnTo>
                  <a:lnTo>
                    <a:pt x="8029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46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2300" y="2522156"/>
            <a:ext cx="3428365" cy="1130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400" spc="270" dirty="0">
                <a:solidFill>
                  <a:srgbClr val="F7F7F7"/>
                </a:solidFill>
                <a:latin typeface="Arial"/>
                <a:cs typeface="Arial"/>
              </a:rPr>
              <a:t>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It </a:t>
            </a:r>
            <a:r>
              <a:rPr sz="1800" spc="-15" dirty="0">
                <a:solidFill>
                  <a:srgbClr val="FFFFFF"/>
                </a:solidFill>
                <a:latin typeface="Gothic Uralic"/>
                <a:cs typeface="Gothic Uralic"/>
              </a:rPr>
              <a:t>appears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that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Tree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model 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classifier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has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best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perform 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train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dataset.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So,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we</a:t>
            </a:r>
            <a:r>
              <a:rPr sz="1800" spc="-1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decide 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go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further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with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Tree</a:t>
            </a:r>
            <a:r>
              <a:rPr sz="1800" spc="-2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24475" y="1447800"/>
            <a:ext cx="5943600" cy="4572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28344" y="653668"/>
            <a:ext cx="2626995" cy="1305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0" spc="25" dirty="0">
                <a:solidFill>
                  <a:srgbClr val="EBEBEB"/>
                </a:solidFill>
                <a:latin typeface="Gothic Uralic"/>
                <a:cs typeface="Gothic Uralic"/>
              </a:rPr>
              <a:t>C</a:t>
            </a:r>
            <a:r>
              <a:rPr b="0" spc="20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n</a:t>
            </a:r>
            <a:r>
              <a:rPr b="0" spc="10" dirty="0">
                <a:solidFill>
                  <a:srgbClr val="EBEBEB"/>
                </a:solidFill>
                <a:latin typeface="Gothic Uralic"/>
                <a:cs typeface="Gothic Uralic"/>
              </a:rPr>
              <a:t>f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u</a:t>
            </a:r>
            <a:r>
              <a:rPr b="0" spc="5" dirty="0">
                <a:solidFill>
                  <a:srgbClr val="EBEBEB"/>
                </a:solidFill>
                <a:latin typeface="Gothic Uralic"/>
                <a:cs typeface="Gothic Uralic"/>
              </a:rPr>
              <a:t>s</a:t>
            </a:r>
            <a:r>
              <a:rPr b="0" spc="-2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b="0" spc="20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n  </a:t>
            </a:r>
            <a:r>
              <a:rPr b="0" spc="-25" dirty="0">
                <a:solidFill>
                  <a:srgbClr val="EBEBEB"/>
                </a:solidFill>
                <a:latin typeface="Gothic Uralic"/>
                <a:cs typeface="Gothic Uralic"/>
              </a:rPr>
              <a:t>Matrix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4552950" y="0"/>
            <a:ext cx="6634480" cy="6329680"/>
            <a:chOff x="4552950" y="0"/>
            <a:chExt cx="6634480" cy="6329680"/>
          </a:xfrm>
        </p:grpSpPr>
        <p:sp>
          <p:nvSpPr>
            <p:cNvPr id="15" name="object 15"/>
            <p:cNvSpPr/>
            <p:nvPr/>
          </p:nvSpPr>
          <p:spPr>
            <a:xfrm>
              <a:off x="4552950" y="952436"/>
              <a:ext cx="6634226" cy="53769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19625" y="981100"/>
              <a:ext cx="6505575" cy="52481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47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2010" y="2273998"/>
            <a:ext cx="3503929" cy="34283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86055">
              <a:lnSpc>
                <a:spcPct val="100800"/>
              </a:lnSpc>
              <a:spcBef>
                <a:spcPts val="85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400" spc="145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Beside</a:t>
            </a:r>
            <a:r>
              <a:rPr sz="1800" spc="-1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is</a:t>
            </a:r>
            <a:r>
              <a:rPr sz="1800" spc="-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confusion</a:t>
            </a:r>
            <a:r>
              <a:rPr sz="1800" spc="-25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matrix</a:t>
            </a:r>
            <a:r>
              <a:rPr sz="18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90" dirty="0">
                <a:solidFill>
                  <a:srgbClr val="FFFFFF"/>
                </a:solidFill>
                <a:latin typeface="Gothic Uralic"/>
                <a:cs typeface="Gothic Uralic"/>
              </a:rPr>
              <a:t>of 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Tree</a:t>
            </a:r>
            <a:r>
              <a:rPr sz="18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endParaRPr sz="1800">
              <a:latin typeface="Gothic Uralic"/>
              <a:cs typeface="Gothic Uralic"/>
            </a:endParaRPr>
          </a:p>
          <a:p>
            <a:pPr marL="12700" marR="824230">
              <a:lnSpc>
                <a:spcPct val="100800"/>
              </a:lnSpc>
              <a:spcBef>
                <a:spcPts val="975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400" spc="150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We</a:t>
            </a:r>
            <a:r>
              <a:rPr sz="1800" spc="-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1800" spc="-1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test</a:t>
            </a:r>
            <a:r>
              <a:rPr sz="1800" spc="-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set</a:t>
            </a:r>
            <a:r>
              <a:rPr sz="1800" spc="-1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225" dirty="0">
                <a:solidFill>
                  <a:srgbClr val="FFFFFF"/>
                </a:solidFill>
                <a:latin typeface="Gothic Uralic"/>
                <a:cs typeface="Gothic Uralic"/>
              </a:rPr>
              <a:t>18 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samples:</a:t>
            </a:r>
            <a:endParaRPr sz="1800">
              <a:latin typeface="Gothic Uralic"/>
              <a:cs typeface="Gothic Uralic"/>
            </a:endParaRPr>
          </a:p>
          <a:p>
            <a:pPr marL="469900" marR="431165" algn="just">
              <a:lnSpc>
                <a:spcPct val="99100"/>
              </a:lnSpc>
              <a:spcBef>
                <a:spcPts val="1015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Our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r>
              <a:rPr sz="1800" spc="-3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othic Uralic"/>
                <a:cs typeface="Gothic Uralic"/>
              </a:rPr>
              <a:t>predicted 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correctly</a:t>
            </a:r>
            <a:r>
              <a:rPr sz="1800" spc="-2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18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1800" spc="-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'Did</a:t>
            </a:r>
            <a:r>
              <a:rPr sz="1800" spc="-1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not 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land'</a:t>
            </a:r>
            <a:r>
              <a:rPr sz="18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lauches</a:t>
            </a:r>
            <a:endParaRPr sz="1800">
              <a:latin typeface="Gothic Uralic"/>
              <a:cs typeface="Gothic Uralic"/>
            </a:endParaRPr>
          </a:p>
          <a:p>
            <a:pPr marL="469900" marR="5080">
              <a:lnSpc>
                <a:spcPct val="99600"/>
              </a:lnSpc>
              <a:spcBef>
                <a:spcPts val="1080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400" spc="140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It</a:t>
            </a:r>
            <a:r>
              <a:rPr sz="18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predicted</a:t>
            </a:r>
            <a:r>
              <a:rPr sz="1800" spc="-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correctly</a:t>
            </a:r>
            <a:r>
              <a:rPr sz="1800" spc="-204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for  </a:t>
            </a:r>
            <a:r>
              <a:rPr sz="1800" spc="-15" dirty="0">
                <a:solidFill>
                  <a:srgbClr val="FFFFFF"/>
                </a:solidFill>
                <a:latin typeface="Gothic Uralic"/>
                <a:cs typeface="Gothic Uralic"/>
              </a:rPr>
              <a:t>12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landed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launches,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and 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faultly</a:t>
            </a:r>
            <a:r>
              <a:rPr sz="1800" spc="-2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18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3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launches</a:t>
            </a:r>
            <a:r>
              <a:rPr sz="1800" spc="-229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which 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were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in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fact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did not</a:t>
            </a:r>
            <a:r>
              <a:rPr sz="1800" spc="-31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land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494909" y="476567"/>
            <a:ext cx="362077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30" dirty="0">
                <a:solidFill>
                  <a:srgbClr val="EBEBEB"/>
                </a:solidFill>
                <a:latin typeface="Gothic Uralic"/>
                <a:cs typeface="Gothic Uralic"/>
              </a:rPr>
              <a:t>C</a:t>
            </a:r>
            <a:r>
              <a:rPr b="0" spc="20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b="0" spc="-40" dirty="0">
                <a:solidFill>
                  <a:srgbClr val="EBEBEB"/>
                </a:solidFill>
                <a:latin typeface="Gothic Uralic"/>
                <a:cs typeface="Gothic Uralic"/>
              </a:rPr>
              <a:t>N</a:t>
            </a:r>
            <a:r>
              <a:rPr b="0" spc="30" dirty="0">
                <a:solidFill>
                  <a:srgbClr val="EBEBEB"/>
                </a:solidFill>
                <a:latin typeface="Gothic Uralic"/>
                <a:cs typeface="Gothic Uralic"/>
              </a:rPr>
              <a:t>C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L</a:t>
            </a:r>
            <a:r>
              <a:rPr b="0" spc="25" dirty="0">
                <a:solidFill>
                  <a:srgbClr val="EBEBEB"/>
                </a:solidFill>
                <a:latin typeface="Gothic Uralic"/>
                <a:cs typeface="Gothic Uralic"/>
              </a:rPr>
              <a:t>U</a:t>
            </a:r>
            <a:r>
              <a:rPr b="0" spc="-5" dirty="0">
                <a:solidFill>
                  <a:srgbClr val="EBEBEB"/>
                </a:solidFill>
                <a:latin typeface="Gothic Uralic"/>
                <a:cs typeface="Gothic Uralic"/>
              </a:rPr>
              <a:t>S</a:t>
            </a:r>
            <a:r>
              <a:rPr b="0" spc="100" dirty="0">
                <a:solidFill>
                  <a:srgbClr val="EBEBEB"/>
                </a:solidFill>
                <a:latin typeface="Gothic Uralic"/>
                <a:cs typeface="Gothic Uralic"/>
              </a:rPr>
              <a:t>I</a:t>
            </a:r>
            <a:r>
              <a:rPr b="0" spc="20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N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0"/>
            <a:ext cx="11168380" cy="6858000"/>
            <a:chOff x="0" y="0"/>
            <a:chExt cx="11168380" cy="6858000"/>
          </a:xfrm>
        </p:grpSpPr>
        <p:sp>
          <p:nvSpPr>
            <p:cNvPr id="16" name="object 16"/>
            <p:cNvSpPr/>
            <p:nvPr/>
          </p:nvSpPr>
          <p:spPr>
            <a:xfrm>
              <a:off x="46291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4972049" cy="68579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48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80379" y="2115248"/>
            <a:ext cx="4429760" cy="34283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55600" marR="783590" indent="-342900">
              <a:lnSpc>
                <a:spcPts val="2100"/>
              </a:lnSpc>
              <a:spcBef>
                <a:spcPts val="220"/>
              </a:spcBef>
              <a:tabLst>
                <a:tab pos="354965" algn="l"/>
              </a:tabLst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All</a:t>
            </a:r>
            <a:r>
              <a:rPr sz="1800" spc="-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sites</a:t>
            </a:r>
            <a:r>
              <a:rPr sz="1800" spc="-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1800" spc="-1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success</a:t>
            </a:r>
            <a:r>
              <a:rPr sz="1800" spc="-22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Gothic Uralic"/>
                <a:cs typeface="Gothic Uralic"/>
              </a:rPr>
              <a:t>rate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not 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too</a:t>
            </a:r>
            <a:r>
              <a:rPr sz="1800" spc="-3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different</a:t>
            </a:r>
            <a:endParaRPr sz="1800">
              <a:latin typeface="Gothic Uralic"/>
              <a:cs typeface="Gothic Uralic"/>
            </a:endParaRPr>
          </a:p>
          <a:p>
            <a:pPr marL="355600" marR="316230" indent="-342900">
              <a:lnSpc>
                <a:spcPct val="99100"/>
              </a:lnSpc>
              <a:spcBef>
                <a:spcPts val="1030"/>
              </a:spcBef>
              <a:tabLst>
                <a:tab pos="354965" algn="l"/>
              </a:tabLst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Success</a:t>
            </a:r>
            <a:r>
              <a:rPr sz="1800" spc="-1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Gothic Uralic"/>
                <a:cs typeface="Gothic Uralic"/>
              </a:rPr>
              <a:t>rate</a:t>
            </a:r>
            <a:r>
              <a:rPr sz="1800" spc="5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is</a:t>
            </a:r>
            <a:r>
              <a:rPr sz="1800" spc="-1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overally</a:t>
            </a:r>
            <a:r>
              <a:rPr sz="1800" spc="-1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increasing 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over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years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and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may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have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high 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correlation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with</a:t>
            </a:r>
            <a:r>
              <a:rPr sz="1800" spc="-3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payload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mass</a:t>
            </a:r>
            <a:endParaRPr sz="1800">
              <a:latin typeface="Gothic Uralic"/>
              <a:cs typeface="Gothic Uralic"/>
            </a:endParaRPr>
          </a:p>
          <a:p>
            <a:pPr marL="355600" marR="157480" indent="-342900">
              <a:lnSpc>
                <a:spcPct val="100800"/>
              </a:lnSpc>
              <a:spcBef>
                <a:spcPts val="980"/>
              </a:spcBef>
              <a:tabLst>
                <a:tab pos="354965" algn="l"/>
              </a:tabLst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Tree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model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was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chosen </a:t>
            </a:r>
            <a:r>
              <a:rPr sz="1800" spc="-15" dirty="0">
                <a:solidFill>
                  <a:srgbClr val="FFFFFF"/>
                </a:solidFill>
                <a:latin typeface="Gothic Uralic"/>
                <a:cs typeface="Gothic Uralic"/>
              </a:rPr>
              <a:t>as 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predictive</a:t>
            </a:r>
            <a:r>
              <a:rPr sz="1800" spc="-1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model</a:t>
            </a:r>
            <a:r>
              <a:rPr sz="18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classification</a:t>
            </a:r>
            <a:r>
              <a:rPr sz="18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with 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accuracy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8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0.833</a:t>
            </a:r>
            <a:endParaRPr sz="1800">
              <a:latin typeface="Gothic Uralic"/>
              <a:cs typeface="Gothic Uralic"/>
            </a:endParaRPr>
          </a:p>
          <a:p>
            <a:pPr marL="355600" marR="5080" indent="-342900">
              <a:lnSpc>
                <a:spcPct val="100800"/>
              </a:lnSpc>
              <a:spcBef>
                <a:spcPts val="980"/>
              </a:spcBef>
              <a:tabLst>
                <a:tab pos="354965" algn="l"/>
              </a:tabLst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We</a:t>
            </a:r>
            <a:r>
              <a:rPr sz="1800" spc="-3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may</a:t>
            </a:r>
            <a:r>
              <a:rPr sz="1800" spc="-5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need</a:t>
            </a:r>
            <a:r>
              <a:rPr sz="1800" spc="-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have</a:t>
            </a:r>
            <a:r>
              <a:rPr sz="1800" spc="-10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more</a:t>
            </a:r>
            <a:r>
              <a:rPr sz="1800" spc="-1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data</a:t>
            </a:r>
            <a:r>
              <a:rPr sz="1800" spc="6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to 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have </a:t>
            </a:r>
            <a:r>
              <a:rPr sz="1800" dirty="0">
                <a:solidFill>
                  <a:srgbClr val="FFFFFF"/>
                </a:solidFill>
                <a:latin typeface="Gothic Uralic"/>
                <a:cs typeface="Gothic Uralic"/>
              </a:rPr>
              <a:t>better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model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train </a:t>
            </a:r>
            <a:r>
              <a:rPr sz="1800" spc="35" dirty="0">
                <a:solidFill>
                  <a:srgbClr val="FFFFFF"/>
                </a:solidFill>
                <a:latin typeface="Gothic Uralic"/>
                <a:cs typeface="Gothic Uralic"/>
              </a:rPr>
              <a:t>since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the  </a:t>
            </a: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number</a:t>
            </a:r>
            <a:r>
              <a:rPr sz="1800" spc="-14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Gothic Uralic"/>
                <a:cs typeface="Gothic Uralic"/>
              </a:rPr>
              <a:t>of</a:t>
            </a:r>
            <a:r>
              <a:rPr sz="1800" spc="-9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Gothic Uralic"/>
                <a:cs typeface="Gothic Uralic"/>
              </a:rPr>
              <a:t>sample</a:t>
            </a:r>
            <a:r>
              <a:rPr sz="1800" spc="-1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is</a:t>
            </a:r>
            <a:r>
              <a:rPr sz="1800" spc="-7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Gothic Uralic"/>
                <a:cs typeface="Gothic Uralic"/>
              </a:rPr>
              <a:t>still</a:t>
            </a:r>
            <a:r>
              <a:rPr sz="1800" spc="-18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Gothic Uralic"/>
                <a:cs typeface="Gothic Uralic"/>
              </a:rPr>
              <a:t>very</a:t>
            </a:r>
            <a:r>
              <a:rPr sz="1800" spc="-19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few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494909" y="476567"/>
            <a:ext cx="256159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EBEBEB"/>
                </a:solidFill>
                <a:latin typeface="Gothic Uralic"/>
                <a:cs typeface="Gothic Uralic"/>
              </a:rPr>
              <a:t>APPENDIX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0"/>
            <a:ext cx="11168380" cy="6858000"/>
            <a:chOff x="0" y="0"/>
            <a:chExt cx="11168380" cy="6858000"/>
          </a:xfrm>
        </p:grpSpPr>
        <p:sp>
          <p:nvSpPr>
            <p:cNvPr id="16" name="object 16"/>
            <p:cNvSpPr/>
            <p:nvPr/>
          </p:nvSpPr>
          <p:spPr>
            <a:xfrm>
              <a:off x="46291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4972049" cy="68579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563859" y="578738"/>
            <a:ext cx="426084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50" dirty="0">
                <a:solidFill>
                  <a:srgbClr val="FFFFFF"/>
                </a:solidFill>
                <a:latin typeface="Gothic Uralic"/>
                <a:cs typeface="Gothic Uralic"/>
              </a:rPr>
              <a:t>49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94020" y="1924470"/>
            <a:ext cx="4161154" cy="2379434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355600" algn="l"/>
              </a:tabLst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Github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for all</a:t>
            </a:r>
            <a:r>
              <a:rPr sz="1800" spc="-30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notebooks:</a:t>
            </a:r>
            <a:endParaRPr sz="1800" dirty="0">
              <a:latin typeface="Gothic Uralic"/>
              <a:cs typeface="Gothic Uralic"/>
            </a:endParaRPr>
          </a:p>
          <a:p>
            <a:pPr marL="755650" marR="127635" indent="-286385">
              <a:lnSpc>
                <a:spcPct val="105000"/>
              </a:lnSpc>
              <a:spcBef>
                <a:spcPts val="1000"/>
              </a:spcBef>
              <a:tabLst>
                <a:tab pos="755650" algn="l"/>
              </a:tabLst>
            </a:pPr>
            <a:r>
              <a:rPr sz="1250" spc="24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lang="en-IN" sz="1250" spc="245" dirty="0">
                <a:solidFill>
                  <a:schemeClr val="bg1"/>
                </a:solidFill>
                <a:latin typeface="Arial"/>
                <a:cs typeface="Arial"/>
              </a:rPr>
              <a:t>https://</a:t>
            </a:r>
            <a:r>
              <a:rPr lang="en-IN" sz="1250" spc="245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IN" sz="1250" spc="245" dirty="0">
                <a:solidFill>
                  <a:schemeClr val="bg1"/>
                </a:solidFill>
                <a:latin typeface="Arial"/>
                <a:cs typeface="Arial"/>
              </a:rPr>
              <a:t>/Manthan-hub/Data-Science-Case-</a:t>
            </a:r>
            <a:r>
              <a:rPr lang="en-IN" sz="1250" spc="245" dirty="0" err="1">
                <a:solidFill>
                  <a:schemeClr val="bg1"/>
                </a:solidFill>
                <a:latin typeface="Arial"/>
                <a:cs typeface="Arial"/>
              </a:rPr>
              <a:t>Study.git</a:t>
            </a:r>
            <a:endParaRPr sz="1550" dirty="0">
              <a:solidFill>
                <a:schemeClr val="bg1"/>
              </a:solidFill>
              <a:latin typeface="Gothic Uralic"/>
              <a:cs typeface="Gothic Uralic"/>
            </a:endParaRPr>
          </a:p>
          <a:p>
            <a:pPr marL="355600" marR="5080" indent="-343535">
              <a:lnSpc>
                <a:spcPct val="100899"/>
              </a:lnSpc>
              <a:spcBef>
                <a:spcPts val="950"/>
              </a:spcBef>
              <a:tabLst>
                <a:tab pos="355600" algn="l"/>
              </a:tabLst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sz="1800" spc="20" dirty="0" err="1">
                <a:solidFill>
                  <a:srgbClr val="FFFFFF"/>
                </a:solidFill>
                <a:latin typeface="Gothic Uralic"/>
                <a:cs typeface="Gothic Uralic"/>
              </a:rPr>
              <a:t>Github</a:t>
            </a:r>
            <a:r>
              <a:rPr sz="1800" spc="-1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Gothic Uralic"/>
                <a:cs typeface="Gothic Uralic"/>
              </a:rPr>
              <a:t>link</a:t>
            </a:r>
            <a:r>
              <a:rPr sz="1800" spc="-21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Gothic Uralic"/>
                <a:cs typeface="Gothic Uralic"/>
              </a:rPr>
              <a:t>for</a:t>
            </a:r>
            <a:r>
              <a:rPr sz="1800" spc="-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Dashboard</a:t>
            </a:r>
            <a:r>
              <a:rPr sz="1800" spc="-2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(named  Python-</a:t>
            </a:r>
            <a:r>
              <a:rPr sz="1800" spc="5" dirty="0" err="1">
                <a:solidFill>
                  <a:srgbClr val="FFFFFF"/>
                </a:solidFill>
                <a:latin typeface="Gothic Uralic"/>
                <a:cs typeface="Gothic Uralic"/>
              </a:rPr>
              <a:t>capstone.py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):</a:t>
            </a:r>
            <a:endParaRPr sz="1800" dirty="0">
              <a:latin typeface="Gothic Uralic"/>
              <a:cs typeface="Gothic Uralic"/>
            </a:endParaRPr>
          </a:p>
          <a:p>
            <a:pPr marL="755650" marR="137160" indent="-286385">
              <a:lnSpc>
                <a:spcPct val="105000"/>
              </a:lnSpc>
              <a:spcBef>
                <a:spcPts val="925"/>
              </a:spcBef>
              <a:tabLst>
                <a:tab pos="755650" algn="l"/>
              </a:tabLst>
            </a:pPr>
            <a:r>
              <a:rPr sz="1250" spc="245" dirty="0">
                <a:solidFill>
                  <a:srgbClr val="89D0D5"/>
                </a:solidFill>
                <a:latin typeface="Arial"/>
                <a:cs typeface="Arial"/>
              </a:rPr>
              <a:t>	</a:t>
            </a:r>
            <a:r>
              <a:rPr lang="en-IN" sz="1250" spc="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IN" sz="1250" spc="2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IN" sz="1250" spc="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/Manthan-hub/Dash-App-</a:t>
            </a:r>
            <a:r>
              <a:rPr lang="en-IN" sz="1250" spc="2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Examples.git</a:t>
            </a:r>
            <a:endParaRPr sz="1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94909" y="476567"/>
            <a:ext cx="353187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5" dirty="0">
                <a:solidFill>
                  <a:srgbClr val="EBEBEB"/>
                </a:solidFill>
                <a:latin typeface="Gothic Uralic"/>
                <a:cs typeface="Gothic Uralic"/>
              </a:rPr>
              <a:t>Me</a:t>
            </a:r>
            <a:r>
              <a:rPr b="0" spc="-80" dirty="0">
                <a:solidFill>
                  <a:srgbClr val="EBEBEB"/>
                </a:solidFill>
                <a:latin typeface="Gothic Uralic"/>
                <a:cs typeface="Gothic Uralic"/>
              </a:rPr>
              <a:t>t</a:t>
            </a:r>
            <a:r>
              <a:rPr b="0" spc="-15" dirty="0">
                <a:solidFill>
                  <a:srgbClr val="EBEBEB"/>
                </a:solidFill>
                <a:latin typeface="Gothic Uralic"/>
                <a:cs typeface="Gothic Uralic"/>
              </a:rPr>
              <a:t>h</a:t>
            </a:r>
            <a:r>
              <a:rPr b="0" spc="15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b="0" spc="-25" dirty="0">
                <a:solidFill>
                  <a:srgbClr val="EBEBEB"/>
                </a:solidFill>
                <a:latin typeface="Gothic Uralic"/>
                <a:cs typeface="Gothic Uralic"/>
              </a:rPr>
              <a:t>d</a:t>
            </a:r>
            <a:r>
              <a:rPr b="0" spc="15" dirty="0">
                <a:solidFill>
                  <a:srgbClr val="EBEBEB"/>
                </a:solidFill>
                <a:latin typeface="Gothic Uralic"/>
                <a:cs typeface="Gothic Uralic"/>
              </a:rPr>
              <a:t>o</a:t>
            </a:r>
            <a:r>
              <a:rPr b="0" spc="50" dirty="0">
                <a:solidFill>
                  <a:srgbClr val="EBEBEB"/>
                </a:solidFill>
                <a:latin typeface="Gothic Uralic"/>
                <a:cs typeface="Gothic Uralic"/>
              </a:rPr>
              <a:t>l</a:t>
            </a:r>
            <a:r>
              <a:rPr b="0" spc="15" dirty="0">
                <a:solidFill>
                  <a:srgbClr val="EBEBEB"/>
                </a:solidFill>
                <a:latin typeface="Gothic Uralic"/>
                <a:cs typeface="Gothic Uralic"/>
              </a:rPr>
              <a:t>og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5191125" cy="6858000"/>
            <a:chOff x="0" y="0"/>
            <a:chExt cx="5191125" cy="6858000"/>
          </a:xfrm>
        </p:grpSpPr>
        <p:sp>
          <p:nvSpPr>
            <p:cNvPr id="5" name="object 5"/>
            <p:cNvSpPr/>
            <p:nvPr/>
          </p:nvSpPr>
          <p:spPr>
            <a:xfrm>
              <a:off x="4629178" y="0"/>
              <a:ext cx="561975" cy="3705225"/>
            </a:xfrm>
            <a:custGeom>
              <a:avLst/>
              <a:gdLst/>
              <a:ahLst/>
              <a:cxnLst/>
              <a:rect l="l" t="t" r="r" b="b"/>
              <a:pathLst>
                <a:path w="561975" h="3705225">
                  <a:moveTo>
                    <a:pt x="561946" y="0"/>
                  </a:moveTo>
                  <a:lnTo>
                    <a:pt x="85823" y="0"/>
                  </a:lnTo>
                  <a:lnTo>
                    <a:pt x="73885" y="161035"/>
                  </a:lnTo>
                  <a:lnTo>
                    <a:pt x="65374" y="294770"/>
                  </a:lnTo>
                  <a:lnTo>
                    <a:pt x="57198" y="438158"/>
                  </a:lnTo>
                  <a:lnTo>
                    <a:pt x="49396" y="590064"/>
                  </a:lnTo>
                  <a:lnTo>
                    <a:pt x="39648" y="803891"/>
                  </a:lnTo>
                  <a:lnTo>
                    <a:pt x="30738" y="1028150"/>
                  </a:lnTo>
                  <a:lnTo>
                    <a:pt x="22763" y="1260148"/>
                  </a:lnTo>
                  <a:lnTo>
                    <a:pt x="15822" y="1497194"/>
                  </a:lnTo>
                  <a:lnTo>
                    <a:pt x="10012" y="1736594"/>
                  </a:lnTo>
                  <a:lnTo>
                    <a:pt x="5432" y="1975658"/>
                  </a:lnTo>
                  <a:lnTo>
                    <a:pt x="2178" y="2211692"/>
                  </a:lnTo>
                  <a:lnTo>
                    <a:pt x="667" y="2385111"/>
                  </a:lnTo>
                  <a:lnTo>
                    <a:pt x="0" y="2554177"/>
                  </a:lnTo>
                  <a:lnTo>
                    <a:pt x="216" y="2717752"/>
                  </a:lnTo>
                  <a:lnTo>
                    <a:pt x="1357" y="2874703"/>
                  </a:lnTo>
                  <a:lnTo>
                    <a:pt x="3465" y="3023893"/>
                  </a:lnTo>
                  <a:lnTo>
                    <a:pt x="5427" y="3118481"/>
                  </a:lnTo>
                  <a:lnTo>
                    <a:pt x="7850" y="3208777"/>
                  </a:lnTo>
                  <a:lnTo>
                    <a:pt x="10745" y="3294447"/>
                  </a:lnTo>
                  <a:lnTo>
                    <a:pt x="14125" y="3375154"/>
                  </a:lnTo>
                  <a:lnTo>
                    <a:pt x="18001" y="3450560"/>
                  </a:lnTo>
                  <a:lnTo>
                    <a:pt x="22387" y="3520330"/>
                  </a:lnTo>
                  <a:lnTo>
                    <a:pt x="27294" y="3584127"/>
                  </a:lnTo>
                  <a:lnTo>
                    <a:pt x="32734" y="3641614"/>
                  </a:lnTo>
                  <a:lnTo>
                    <a:pt x="105127" y="3705225"/>
                  </a:lnTo>
                  <a:lnTo>
                    <a:pt x="111731" y="3506342"/>
                  </a:lnTo>
                  <a:lnTo>
                    <a:pt x="126082" y="3194939"/>
                  </a:lnTo>
                  <a:lnTo>
                    <a:pt x="145767" y="2870962"/>
                  </a:lnTo>
                  <a:lnTo>
                    <a:pt x="153260" y="2759710"/>
                  </a:lnTo>
                  <a:lnTo>
                    <a:pt x="162404" y="2647441"/>
                  </a:lnTo>
                  <a:lnTo>
                    <a:pt x="171040" y="2533650"/>
                  </a:lnTo>
                  <a:lnTo>
                    <a:pt x="181073" y="2418715"/>
                  </a:lnTo>
                  <a:lnTo>
                    <a:pt x="202917" y="2186686"/>
                  </a:lnTo>
                  <a:lnTo>
                    <a:pt x="227936" y="1949830"/>
                  </a:lnTo>
                  <a:lnTo>
                    <a:pt x="241398" y="1831594"/>
                  </a:lnTo>
                  <a:lnTo>
                    <a:pt x="256130" y="1711960"/>
                  </a:lnTo>
                  <a:lnTo>
                    <a:pt x="287626" y="1469644"/>
                  </a:lnTo>
                  <a:lnTo>
                    <a:pt x="305025" y="1348739"/>
                  </a:lnTo>
                  <a:lnTo>
                    <a:pt x="342490" y="1104773"/>
                  </a:lnTo>
                  <a:lnTo>
                    <a:pt x="362810" y="981710"/>
                  </a:lnTo>
                  <a:lnTo>
                    <a:pt x="384019" y="857758"/>
                  </a:lnTo>
                  <a:lnTo>
                    <a:pt x="405736" y="735964"/>
                  </a:lnTo>
                  <a:lnTo>
                    <a:pt x="429612" y="612901"/>
                  </a:lnTo>
                  <a:lnTo>
                    <a:pt x="479015" y="366902"/>
                  </a:lnTo>
                  <a:lnTo>
                    <a:pt x="506066" y="244475"/>
                  </a:lnTo>
                  <a:lnTo>
                    <a:pt x="533752" y="122047"/>
                  </a:lnTo>
                  <a:lnTo>
                    <a:pt x="561946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4972049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391775" y="0"/>
            <a:ext cx="776605" cy="1214755"/>
            <a:chOff x="10391775" y="0"/>
            <a:chExt cx="776605" cy="1214755"/>
          </a:xfrm>
        </p:grpSpPr>
        <p:sp>
          <p:nvSpPr>
            <p:cNvPr id="8" name="object 8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68634" y="578738"/>
            <a:ext cx="2216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5" dirty="0">
                <a:solidFill>
                  <a:srgbClr val="FFFFFF"/>
                </a:solidFill>
                <a:latin typeface="Gothic Uralic"/>
                <a:cs typeface="Gothic Uralic"/>
              </a:rPr>
              <a:t>5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846320">
              <a:lnSpc>
                <a:spcPct val="100000"/>
              </a:lnSpc>
              <a:spcBef>
                <a:spcPts val="865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 </a:t>
            </a:r>
            <a:r>
              <a:rPr spc="-10" dirty="0"/>
              <a:t>Data </a:t>
            </a:r>
            <a:r>
              <a:rPr spc="20" dirty="0"/>
              <a:t>collection</a:t>
            </a:r>
            <a:r>
              <a:rPr spc="-300" dirty="0"/>
              <a:t> </a:t>
            </a:r>
            <a:r>
              <a:rPr spc="10" dirty="0"/>
              <a:t>methodology:</a:t>
            </a:r>
            <a:endParaRPr sz="1400">
              <a:latin typeface="Arial"/>
              <a:cs typeface="Arial"/>
            </a:endParaRPr>
          </a:p>
          <a:p>
            <a:pPr marL="5532755" marR="272415" indent="-229235">
              <a:lnSpc>
                <a:spcPct val="88700"/>
              </a:lnSpc>
              <a:spcBef>
                <a:spcPts val="1015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 </a:t>
            </a:r>
            <a:r>
              <a:rPr spc="-10" dirty="0"/>
              <a:t>Data was </a:t>
            </a:r>
            <a:r>
              <a:rPr spc="10" dirty="0"/>
              <a:t>requested </a:t>
            </a:r>
            <a:r>
              <a:rPr spc="5" dirty="0"/>
              <a:t>from </a:t>
            </a:r>
            <a:r>
              <a:rPr spc="-5" dirty="0"/>
              <a:t>SpaceX </a:t>
            </a:r>
            <a:r>
              <a:rPr spc="15" dirty="0"/>
              <a:t>website </a:t>
            </a:r>
            <a:r>
              <a:rPr spc="-10" dirty="0"/>
              <a:t>(for  </a:t>
            </a:r>
            <a:r>
              <a:rPr spc="10" dirty="0"/>
              <a:t>information</a:t>
            </a:r>
            <a:r>
              <a:rPr spc="-185" dirty="0"/>
              <a:t> </a:t>
            </a:r>
            <a:r>
              <a:rPr spc="5" dirty="0"/>
              <a:t>of</a:t>
            </a:r>
            <a:r>
              <a:rPr spc="-95" dirty="0"/>
              <a:t> </a:t>
            </a:r>
            <a:r>
              <a:rPr spc="25" dirty="0"/>
              <a:t>launches)</a:t>
            </a:r>
            <a:r>
              <a:rPr spc="-195" dirty="0"/>
              <a:t> </a:t>
            </a:r>
            <a:r>
              <a:rPr spc="-5" dirty="0"/>
              <a:t>and</a:t>
            </a:r>
            <a:r>
              <a:rPr spc="-15" dirty="0"/>
              <a:t> </a:t>
            </a:r>
            <a:r>
              <a:rPr spc="10" dirty="0"/>
              <a:t>scraping</a:t>
            </a:r>
            <a:r>
              <a:rPr spc="-145" dirty="0"/>
              <a:t> </a:t>
            </a:r>
            <a:r>
              <a:rPr spc="5" dirty="0"/>
              <a:t>from</a:t>
            </a:r>
            <a:r>
              <a:rPr spc="-95" dirty="0"/>
              <a:t> </a:t>
            </a:r>
            <a:r>
              <a:rPr spc="20" dirty="0"/>
              <a:t>Wiki  </a:t>
            </a:r>
            <a:r>
              <a:rPr spc="-10" dirty="0"/>
              <a:t>(for </a:t>
            </a:r>
            <a:r>
              <a:rPr spc="25" dirty="0"/>
              <a:t>result </a:t>
            </a:r>
            <a:r>
              <a:rPr spc="5" dirty="0"/>
              <a:t>of each</a:t>
            </a:r>
            <a:r>
              <a:rPr spc="-275" dirty="0"/>
              <a:t> </a:t>
            </a:r>
            <a:r>
              <a:rPr spc="20" dirty="0"/>
              <a:t>launch)</a:t>
            </a:r>
            <a:endParaRPr sz="1400">
              <a:latin typeface="Arial"/>
              <a:cs typeface="Arial"/>
            </a:endParaRPr>
          </a:p>
          <a:p>
            <a:pPr marL="4846320">
              <a:lnSpc>
                <a:spcPct val="100000"/>
              </a:lnSpc>
              <a:spcBef>
                <a:spcPts val="840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 </a:t>
            </a:r>
            <a:r>
              <a:rPr dirty="0"/>
              <a:t>Perform </a:t>
            </a:r>
            <a:r>
              <a:rPr spc="-20" dirty="0"/>
              <a:t>data</a:t>
            </a:r>
            <a:r>
              <a:rPr spc="-150" dirty="0"/>
              <a:t> </a:t>
            </a:r>
            <a:r>
              <a:rPr spc="15" dirty="0"/>
              <a:t>wrangling</a:t>
            </a:r>
            <a:endParaRPr sz="1400">
              <a:latin typeface="Arial"/>
              <a:cs typeface="Arial"/>
            </a:endParaRPr>
          </a:p>
          <a:p>
            <a:pPr marL="5532755" marR="5080" indent="-229235">
              <a:lnSpc>
                <a:spcPts val="1950"/>
              </a:lnSpc>
              <a:spcBef>
                <a:spcPts val="1010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 </a:t>
            </a:r>
            <a:r>
              <a:rPr dirty="0"/>
              <a:t>Change </a:t>
            </a:r>
            <a:r>
              <a:rPr spc="-10" dirty="0"/>
              <a:t>type </a:t>
            </a:r>
            <a:r>
              <a:rPr spc="5" dirty="0"/>
              <a:t>of </a:t>
            </a:r>
            <a:r>
              <a:rPr spc="40" dirty="0"/>
              <a:t>some </a:t>
            </a:r>
            <a:r>
              <a:rPr spc="20" dirty="0"/>
              <a:t>columns, </a:t>
            </a:r>
            <a:r>
              <a:rPr spc="25" dirty="0"/>
              <a:t>limit </a:t>
            </a:r>
            <a:r>
              <a:rPr spc="-20" dirty="0"/>
              <a:t>date </a:t>
            </a:r>
            <a:r>
              <a:rPr spc="15" dirty="0"/>
              <a:t>fo  </a:t>
            </a:r>
            <a:r>
              <a:rPr spc="20" dirty="0"/>
              <a:t>launches </a:t>
            </a:r>
            <a:r>
              <a:rPr spc="40" dirty="0"/>
              <a:t>in </a:t>
            </a:r>
            <a:r>
              <a:rPr spc="-10" dirty="0"/>
              <a:t>dataset, </a:t>
            </a:r>
            <a:r>
              <a:rPr spc="5" dirty="0"/>
              <a:t>replace </a:t>
            </a:r>
            <a:r>
              <a:rPr spc="30" dirty="0"/>
              <a:t>missing </a:t>
            </a:r>
            <a:r>
              <a:rPr spc="-20" dirty="0"/>
              <a:t>data </a:t>
            </a:r>
            <a:r>
              <a:rPr spc="15" dirty="0"/>
              <a:t>with  </a:t>
            </a:r>
            <a:r>
              <a:rPr spc="20" dirty="0"/>
              <a:t>mean,</a:t>
            </a:r>
            <a:r>
              <a:rPr spc="-180" dirty="0"/>
              <a:t> </a:t>
            </a:r>
            <a:r>
              <a:rPr dirty="0"/>
              <a:t>change</a:t>
            </a:r>
            <a:r>
              <a:rPr spc="-15" dirty="0"/>
              <a:t> </a:t>
            </a:r>
            <a:r>
              <a:rPr spc="15" dirty="0"/>
              <a:t>all</a:t>
            </a:r>
            <a:r>
              <a:rPr spc="-35" dirty="0"/>
              <a:t> </a:t>
            </a:r>
            <a:r>
              <a:rPr spc="10" dirty="0"/>
              <a:t>independent</a:t>
            </a:r>
            <a:r>
              <a:rPr spc="-130" dirty="0"/>
              <a:t> </a:t>
            </a:r>
            <a:r>
              <a:rPr spc="20" dirty="0"/>
              <a:t>variable</a:t>
            </a:r>
            <a:r>
              <a:rPr spc="-170" dirty="0"/>
              <a:t> </a:t>
            </a:r>
            <a:r>
              <a:rPr spc="20" dirty="0"/>
              <a:t>into</a:t>
            </a:r>
            <a:r>
              <a:rPr spc="-180" dirty="0"/>
              <a:t> </a:t>
            </a:r>
            <a:r>
              <a:rPr spc="-35" dirty="0"/>
              <a:t>(0,</a:t>
            </a:r>
            <a:r>
              <a:rPr spc="125" dirty="0"/>
              <a:t> </a:t>
            </a:r>
            <a:r>
              <a:rPr spc="-15" dirty="0"/>
              <a:t>1)  </a:t>
            </a:r>
            <a:r>
              <a:rPr spc="35" dirty="0"/>
              <a:t>using </a:t>
            </a:r>
            <a:r>
              <a:rPr spc="15" dirty="0"/>
              <a:t>one-hot</a:t>
            </a:r>
            <a:r>
              <a:rPr spc="-385" dirty="0"/>
              <a:t> </a:t>
            </a:r>
            <a:r>
              <a:rPr spc="20" dirty="0"/>
              <a:t>encoding</a:t>
            </a:r>
            <a:endParaRPr sz="1400">
              <a:latin typeface="Arial"/>
              <a:cs typeface="Arial"/>
            </a:endParaRPr>
          </a:p>
          <a:p>
            <a:pPr marL="5074920" marR="993140" indent="-229235">
              <a:lnSpc>
                <a:spcPts val="1950"/>
              </a:lnSpc>
              <a:spcBef>
                <a:spcPts val="990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 </a:t>
            </a:r>
            <a:r>
              <a:rPr dirty="0"/>
              <a:t>Perform </a:t>
            </a:r>
            <a:r>
              <a:rPr spc="5" dirty="0"/>
              <a:t>exploratory </a:t>
            </a:r>
            <a:r>
              <a:rPr spc="-20" dirty="0"/>
              <a:t>data </a:t>
            </a:r>
            <a:r>
              <a:rPr spc="20" dirty="0"/>
              <a:t>analysis</a:t>
            </a:r>
            <a:r>
              <a:rPr spc="-365" dirty="0"/>
              <a:t> </a:t>
            </a:r>
            <a:r>
              <a:rPr spc="-25" dirty="0"/>
              <a:t>(EDA) </a:t>
            </a:r>
            <a:r>
              <a:rPr spc="-35" dirty="0"/>
              <a:t>using  </a:t>
            </a:r>
            <a:r>
              <a:rPr spc="10" dirty="0"/>
              <a:t>visualization </a:t>
            </a:r>
            <a:r>
              <a:rPr spc="-5" dirty="0"/>
              <a:t>and</a:t>
            </a:r>
            <a:r>
              <a:rPr spc="-210" dirty="0"/>
              <a:t> </a:t>
            </a:r>
            <a:r>
              <a:rPr dirty="0"/>
              <a:t>SQL</a:t>
            </a:r>
            <a:endParaRPr sz="1400">
              <a:latin typeface="Arial"/>
              <a:cs typeface="Arial"/>
            </a:endParaRPr>
          </a:p>
          <a:p>
            <a:pPr marL="5074920" marR="295910" indent="-229235">
              <a:lnSpc>
                <a:spcPts val="1950"/>
              </a:lnSpc>
              <a:spcBef>
                <a:spcPts val="975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400" spc="155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dirty="0"/>
              <a:t>Perform</a:t>
            </a:r>
            <a:r>
              <a:rPr spc="-95" dirty="0"/>
              <a:t> </a:t>
            </a:r>
            <a:r>
              <a:rPr spc="20" dirty="0"/>
              <a:t>interactive</a:t>
            </a:r>
            <a:r>
              <a:rPr spc="-175" dirty="0"/>
              <a:t> </a:t>
            </a:r>
            <a:r>
              <a:rPr spc="25" dirty="0"/>
              <a:t>visual</a:t>
            </a:r>
            <a:r>
              <a:rPr spc="-190" dirty="0"/>
              <a:t> </a:t>
            </a:r>
            <a:r>
              <a:rPr spc="15" dirty="0"/>
              <a:t>analytics</a:t>
            </a:r>
            <a:r>
              <a:rPr spc="-225" dirty="0"/>
              <a:t> </a:t>
            </a:r>
            <a:r>
              <a:rPr spc="35" dirty="0"/>
              <a:t>using</a:t>
            </a:r>
            <a:r>
              <a:rPr spc="-215" dirty="0"/>
              <a:t> </a:t>
            </a:r>
            <a:r>
              <a:rPr spc="25" dirty="0"/>
              <a:t>Folium</a:t>
            </a:r>
            <a:r>
              <a:rPr spc="-170" dirty="0"/>
              <a:t> </a:t>
            </a:r>
            <a:r>
              <a:rPr spc="-110" dirty="0"/>
              <a:t>and  </a:t>
            </a:r>
            <a:r>
              <a:rPr spc="25" dirty="0"/>
              <a:t>Plotly</a:t>
            </a:r>
            <a:r>
              <a:rPr spc="-190" dirty="0"/>
              <a:t> </a:t>
            </a:r>
            <a:r>
              <a:rPr spc="5" dirty="0"/>
              <a:t>Dash</a:t>
            </a:r>
            <a:endParaRPr sz="1400">
              <a:latin typeface="Arial"/>
              <a:cs typeface="Arial"/>
            </a:endParaRPr>
          </a:p>
          <a:p>
            <a:pPr marL="4833620" marR="78105" algn="r">
              <a:lnSpc>
                <a:spcPct val="100000"/>
              </a:lnSpc>
              <a:spcBef>
                <a:spcPts val="819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400" spc="155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dirty="0"/>
              <a:t>Perform</a:t>
            </a:r>
            <a:r>
              <a:rPr spc="-90" dirty="0"/>
              <a:t> </a:t>
            </a:r>
            <a:r>
              <a:rPr spc="25" dirty="0"/>
              <a:t>predictive</a:t>
            </a:r>
            <a:r>
              <a:rPr spc="-250" dirty="0"/>
              <a:t> </a:t>
            </a:r>
            <a:r>
              <a:rPr spc="20" dirty="0"/>
              <a:t>analysis</a:t>
            </a:r>
            <a:r>
              <a:rPr spc="-155" dirty="0"/>
              <a:t> </a:t>
            </a:r>
            <a:r>
              <a:rPr spc="35" dirty="0"/>
              <a:t>using</a:t>
            </a:r>
            <a:r>
              <a:rPr spc="-210" dirty="0"/>
              <a:t> </a:t>
            </a:r>
            <a:r>
              <a:rPr spc="10" dirty="0"/>
              <a:t>classification</a:t>
            </a:r>
            <a:r>
              <a:rPr spc="-250" dirty="0"/>
              <a:t> </a:t>
            </a:r>
            <a:r>
              <a:rPr spc="-5" dirty="0"/>
              <a:t>models</a:t>
            </a:r>
            <a:endParaRPr sz="1400">
              <a:latin typeface="Arial"/>
              <a:cs typeface="Arial"/>
            </a:endParaRPr>
          </a:p>
          <a:p>
            <a:pPr marL="4833620" marR="48895" algn="r">
              <a:lnSpc>
                <a:spcPct val="100000"/>
              </a:lnSpc>
              <a:spcBef>
                <a:spcPts val="770"/>
              </a:spcBef>
            </a:pPr>
            <a:r>
              <a:rPr sz="1400" spc="270" dirty="0">
                <a:solidFill>
                  <a:srgbClr val="89D0D5"/>
                </a:solidFill>
                <a:latin typeface="Arial"/>
                <a:cs typeface="Arial"/>
              </a:rPr>
              <a:t></a:t>
            </a:r>
            <a:r>
              <a:rPr sz="1400" spc="155" dirty="0">
                <a:solidFill>
                  <a:srgbClr val="89D0D5"/>
                </a:solidFill>
                <a:latin typeface="Arial"/>
                <a:cs typeface="Arial"/>
              </a:rPr>
              <a:t> </a:t>
            </a:r>
            <a:r>
              <a:rPr spc="-5" dirty="0"/>
              <a:t>How</a:t>
            </a:r>
            <a:r>
              <a:rPr spc="25" dirty="0"/>
              <a:t> </a:t>
            </a:r>
            <a:r>
              <a:rPr spc="-10" dirty="0"/>
              <a:t>to</a:t>
            </a:r>
            <a:r>
              <a:rPr spc="-30" dirty="0"/>
              <a:t> </a:t>
            </a:r>
            <a:r>
              <a:rPr spc="20" dirty="0"/>
              <a:t>build,</a:t>
            </a:r>
            <a:r>
              <a:rPr spc="-95" dirty="0"/>
              <a:t> </a:t>
            </a:r>
            <a:r>
              <a:rPr spc="10" dirty="0"/>
              <a:t>tune,</a:t>
            </a:r>
            <a:r>
              <a:rPr spc="-100" dirty="0"/>
              <a:t> </a:t>
            </a:r>
            <a:r>
              <a:rPr spc="20" dirty="0"/>
              <a:t>evaluate</a:t>
            </a:r>
            <a:r>
              <a:rPr spc="-175" dirty="0"/>
              <a:t> </a:t>
            </a:r>
            <a:r>
              <a:rPr spc="10" dirty="0"/>
              <a:t>classification</a:t>
            </a:r>
            <a:r>
              <a:rPr spc="-250" dirty="0"/>
              <a:t> </a:t>
            </a:r>
            <a:r>
              <a:rPr spc="30" dirty="0"/>
              <a:t>models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001000" y="0"/>
              <a:ext cx="1600200" cy="114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666999"/>
              <a:ext cx="4038599" cy="4190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10600" y="6095999"/>
              <a:ext cx="990600" cy="76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895600"/>
              <a:ext cx="1523999" cy="2362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0600" y="1676400"/>
              <a:ext cx="2819400" cy="2819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91775" y="0"/>
              <a:ext cx="776287" cy="12143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39400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68634" y="578738"/>
            <a:ext cx="2216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5" dirty="0">
                <a:solidFill>
                  <a:srgbClr val="FFFFFF"/>
                </a:solidFill>
                <a:latin typeface="Gothic Uralic"/>
                <a:cs typeface="Gothic Uralic"/>
              </a:rPr>
              <a:t>6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52925" y="1933575"/>
            <a:ext cx="0" cy="3200400"/>
          </a:xfrm>
          <a:custGeom>
            <a:avLst/>
            <a:gdLst/>
            <a:ahLst/>
            <a:cxnLst/>
            <a:rect l="l" t="t" r="r" b="b"/>
            <a:pathLst>
              <a:path h="3200400">
                <a:moveTo>
                  <a:pt x="0" y="0"/>
                </a:moveTo>
                <a:lnTo>
                  <a:pt x="0" y="3200400"/>
                </a:lnTo>
              </a:path>
            </a:pathLst>
          </a:custGeom>
          <a:ln w="1587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736719" y="2954908"/>
            <a:ext cx="6049645" cy="1124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200" b="0" dirty="0">
                <a:solidFill>
                  <a:srgbClr val="EBEBEB"/>
                </a:solidFill>
                <a:latin typeface="Gothic Uralic"/>
                <a:cs typeface="Gothic Uralic"/>
              </a:rPr>
              <a:t>Methodology</a:t>
            </a:r>
            <a:endParaRPr sz="72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0930" y="615886"/>
            <a:ext cx="5771515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0" spc="-5" dirty="0">
                <a:solidFill>
                  <a:srgbClr val="EBEBEB"/>
                </a:solidFill>
                <a:latin typeface="Gothic Uralic"/>
                <a:cs typeface="Gothic Uralic"/>
              </a:rPr>
              <a:t>Data </a:t>
            </a:r>
            <a:r>
              <a:rPr sz="3200" b="0" spc="15" dirty="0">
                <a:solidFill>
                  <a:srgbClr val="EBEBEB"/>
                </a:solidFill>
                <a:latin typeface="Gothic Uralic"/>
                <a:cs typeface="Gothic Uralic"/>
              </a:rPr>
              <a:t>collection </a:t>
            </a:r>
            <a:r>
              <a:rPr sz="3200" b="0" spc="10" dirty="0">
                <a:solidFill>
                  <a:srgbClr val="EBEBEB"/>
                </a:solidFill>
                <a:latin typeface="Gothic Uralic"/>
                <a:cs typeface="Gothic Uralic"/>
              </a:rPr>
              <a:t>– </a:t>
            </a:r>
            <a:r>
              <a:rPr sz="3200" b="0" dirty="0">
                <a:solidFill>
                  <a:srgbClr val="EBEBEB"/>
                </a:solidFill>
                <a:latin typeface="Gothic Uralic"/>
                <a:cs typeface="Gothic Uralic"/>
              </a:rPr>
              <a:t>SpaceX</a:t>
            </a:r>
            <a:r>
              <a:rPr sz="3200" b="0" spc="-25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sz="3200" b="0" spc="-70" dirty="0">
                <a:solidFill>
                  <a:srgbClr val="EBEBEB"/>
                </a:solidFill>
                <a:latin typeface="Gothic Uralic"/>
                <a:cs typeface="Gothic Uralic"/>
              </a:rPr>
              <a:t>API</a:t>
            </a:r>
            <a:endParaRPr sz="3200">
              <a:latin typeface="Gothic Uralic"/>
              <a:cs typeface="Gothic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24200" y="1457325"/>
            <a:ext cx="828675" cy="1181100"/>
            <a:chOff x="3124200" y="1457325"/>
            <a:chExt cx="828675" cy="1181100"/>
          </a:xfrm>
        </p:grpSpPr>
        <p:sp>
          <p:nvSpPr>
            <p:cNvPr id="5" name="object 5"/>
            <p:cNvSpPr/>
            <p:nvPr/>
          </p:nvSpPr>
          <p:spPr>
            <a:xfrm>
              <a:off x="3133725" y="1466850"/>
              <a:ext cx="809625" cy="1162050"/>
            </a:xfrm>
            <a:custGeom>
              <a:avLst/>
              <a:gdLst/>
              <a:ahLst/>
              <a:cxnLst/>
              <a:rect l="l" t="t" r="r" b="b"/>
              <a:pathLst>
                <a:path w="809625" h="1162050">
                  <a:moveTo>
                    <a:pt x="809625" y="0"/>
                  </a:moveTo>
                  <a:lnTo>
                    <a:pt x="404749" y="404749"/>
                  </a:lnTo>
                  <a:lnTo>
                    <a:pt x="0" y="0"/>
                  </a:lnTo>
                  <a:lnTo>
                    <a:pt x="0" y="757301"/>
                  </a:lnTo>
                  <a:lnTo>
                    <a:pt x="404749" y="1162050"/>
                  </a:lnTo>
                  <a:lnTo>
                    <a:pt x="809625" y="757301"/>
                  </a:lnTo>
                  <a:lnTo>
                    <a:pt x="80962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3725" y="1466850"/>
              <a:ext cx="809625" cy="1162050"/>
            </a:xfrm>
            <a:custGeom>
              <a:avLst/>
              <a:gdLst/>
              <a:ahLst/>
              <a:cxnLst/>
              <a:rect l="l" t="t" r="r" b="b"/>
              <a:pathLst>
                <a:path w="809625" h="1162050">
                  <a:moveTo>
                    <a:pt x="809625" y="0"/>
                  </a:moveTo>
                  <a:lnTo>
                    <a:pt x="809625" y="757301"/>
                  </a:lnTo>
                  <a:lnTo>
                    <a:pt x="404749" y="1162050"/>
                  </a:lnTo>
                  <a:lnTo>
                    <a:pt x="0" y="757301"/>
                  </a:lnTo>
                  <a:lnTo>
                    <a:pt x="0" y="0"/>
                  </a:lnTo>
                  <a:lnTo>
                    <a:pt x="404749" y="404749"/>
                  </a:lnTo>
                  <a:lnTo>
                    <a:pt x="80962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50209" y="1833816"/>
            <a:ext cx="18923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5" dirty="0">
                <a:solidFill>
                  <a:srgbClr val="FFFFFF"/>
                </a:solidFill>
                <a:latin typeface="Gothic Uralic"/>
                <a:cs typeface="Gothic Uralic"/>
              </a:rPr>
              <a:t>1</a:t>
            </a:r>
            <a:endParaRPr sz="2300">
              <a:latin typeface="Gothic Uralic"/>
              <a:cs typeface="Gothic Ural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33825" y="1457325"/>
            <a:ext cx="5276850" cy="771525"/>
            <a:chOff x="3933825" y="1457325"/>
            <a:chExt cx="5276850" cy="771525"/>
          </a:xfrm>
        </p:grpSpPr>
        <p:sp>
          <p:nvSpPr>
            <p:cNvPr id="9" name="object 9"/>
            <p:cNvSpPr/>
            <p:nvPr/>
          </p:nvSpPr>
          <p:spPr>
            <a:xfrm>
              <a:off x="3943350" y="1466850"/>
              <a:ext cx="5257800" cy="752475"/>
            </a:xfrm>
            <a:custGeom>
              <a:avLst/>
              <a:gdLst/>
              <a:ahLst/>
              <a:cxnLst/>
              <a:rect l="l" t="t" r="r" b="b"/>
              <a:pathLst>
                <a:path w="5257800" h="752475">
                  <a:moveTo>
                    <a:pt x="5132324" y="0"/>
                  </a:moveTo>
                  <a:lnTo>
                    <a:pt x="0" y="0"/>
                  </a:lnTo>
                  <a:lnTo>
                    <a:pt x="0" y="752475"/>
                  </a:lnTo>
                  <a:lnTo>
                    <a:pt x="5132324" y="752475"/>
                  </a:lnTo>
                  <a:lnTo>
                    <a:pt x="5181183" y="742620"/>
                  </a:lnTo>
                  <a:lnTo>
                    <a:pt x="5221065" y="715740"/>
                  </a:lnTo>
                  <a:lnTo>
                    <a:pt x="5247945" y="675858"/>
                  </a:lnTo>
                  <a:lnTo>
                    <a:pt x="5257800" y="626999"/>
                  </a:lnTo>
                  <a:lnTo>
                    <a:pt x="5257800" y="125475"/>
                  </a:lnTo>
                  <a:lnTo>
                    <a:pt x="5247945" y="76616"/>
                  </a:lnTo>
                  <a:lnTo>
                    <a:pt x="5221065" y="36734"/>
                  </a:lnTo>
                  <a:lnTo>
                    <a:pt x="5181183" y="9854"/>
                  </a:lnTo>
                  <a:lnTo>
                    <a:pt x="51323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43350" y="1466850"/>
              <a:ext cx="5257800" cy="752475"/>
            </a:xfrm>
            <a:custGeom>
              <a:avLst/>
              <a:gdLst/>
              <a:ahLst/>
              <a:cxnLst/>
              <a:rect l="l" t="t" r="r" b="b"/>
              <a:pathLst>
                <a:path w="5257800" h="752475">
                  <a:moveTo>
                    <a:pt x="5257800" y="125475"/>
                  </a:moveTo>
                  <a:lnTo>
                    <a:pt x="5257800" y="626999"/>
                  </a:lnTo>
                  <a:lnTo>
                    <a:pt x="5247945" y="675858"/>
                  </a:lnTo>
                  <a:lnTo>
                    <a:pt x="5221065" y="715740"/>
                  </a:lnTo>
                  <a:lnTo>
                    <a:pt x="5181183" y="742620"/>
                  </a:lnTo>
                  <a:lnTo>
                    <a:pt x="5132324" y="752475"/>
                  </a:lnTo>
                  <a:lnTo>
                    <a:pt x="0" y="752475"/>
                  </a:lnTo>
                  <a:lnTo>
                    <a:pt x="0" y="0"/>
                  </a:lnTo>
                  <a:lnTo>
                    <a:pt x="5132324" y="0"/>
                  </a:lnTo>
                  <a:lnTo>
                    <a:pt x="5181183" y="9854"/>
                  </a:lnTo>
                  <a:lnTo>
                    <a:pt x="5221065" y="36734"/>
                  </a:lnTo>
                  <a:lnTo>
                    <a:pt x="5247945" y="76616"/>
                  </a:lnTo>
                  <a:lnTo>
                    <a:pt x="5257800" y="125475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44696" y="1600517"/>
            <a:ext cx="4801870" cy="4648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0" marR="5080" indent="-114935">
              <a:lnSpc>
                <a:spcPts val="1650"/>
              </a:lnSpc>
              <a:spcBef>
                <a:spcPts val="280"/>
              </a:spcBef>
              <a:buChar char="•"/>
              <a:tabLst>
                <a:tab pos="184785" algn="l"/>
              </a:tabLst>
            </a:pPr>
            <a:r>
              <a:rPr sz="1500" dirty="0">
                <a:latin typeface="Gothic Uralic"/>
                <a:cs typeface="Gothic Uralic"/>
              </a:rPr>
              <a:t>Request</a:t>
            </a:r>
            <a:r>
              <a:rPr sz="1500" spc="-35" dirty="0">
                <a:latin typeface="Gothic Uralic"/>
                <a:cs typeface="Gothic Uralic"/>
              </a:rPr>
              <a:t> </a:t>
            </a:r>
            <a:r>
              <a:rPr sz="1500" spc="-5" dirty="0">
                <a:latin typeface="Gothic Uralic"/>
                <a:cs typeface="Gothic Uralic"/>
              </a:rPr>
              <a:t>rocket</a:t>
            </a:r>
            <a:r>
              <a:rPr sz="1500" spc="-35" dirty="0">
                <a:latin typeface="Gothic Uralic"/>
                <a:cs typeface="Gothic Uralic"/>
              </a:rPr>
              <a:t> </a:t>
            </a:r>
            <a:r>
              <a:rPr sz="1500" spc="10" dirty="0">
                <a:latin typeface="Gothic Uralic"/>
                <a:cs typeface="Gothic Uralic"/>
              </a:rPr>
              <a:t>launch</a:t>
            </a:r>
            <a:r>
              <a:rPr sz="1500" spc="-55" dirty="0">
                <a:latin typeface="Gothic Uralic"/>
                <a:cs typeface="Gothic Uralic"/>
              </a:rPr>
              <a:t> </a:t>
            </a:r>
            <a:r>
              <a:rPr sz="1500" spc="10" dirty="0">
                <a:latin typeface="Gothic Uralic"/>
                <a:cs typeface="Gothic Uralic"/>
              </a:rPr>
              <a:t>data</a:t>
            </a:r>
            <a:r>
              <a:rPr sz="1500" spc="-100" dirty="0">
                <a:latin typeface="Gothic Uralic"/>
                <a:cs typeface="Gothic Uralic"/>
              </a:rPr>
              <a:t> </a:t>
            </a:r>
            <a:r>
              <a:rPr sz="1500" spc="-10" dirty="0">
                <a:latin typeface="Gothic Uralic"/>
                <a:cs typeface="Gothic Uralic"/>
              </a:rPr>
              <a:t>from</a:t>
            </a:r>
            <a:r>
              <a:rPr sz="1500" spc="40" dirty="0">
                <a:latin typeface="Gothic Uralic"/>
                <a:cs typeface="Gothic Uralic"/>
              </a:rPr>
              <a:t> </a:t>
            </a:r>
            <a:r>
              <a:rPr sz="1500" spc="5" dirty="0">
                <a:latin typeface="Gothic Uralic"/>
                <a:cs typeface="Gothic Uralic"/>
              </a:rPr>
              <a:t>SpaceX</a:t>
            </a:r>
            <a:r>
              <a:rPr sz="1500" spc="-55" dirty="0">
                <a:latin typeface="Gothic Uralic"/>
                <a:cs typeface="Gothic Uralic"/>
              </a:rPr>
              <a:t> </a:t>
            </a:r>
            <a:r>
              <a:rPr sz="1500" spc="5" dirty="0">
                <a:latin typeface="Gothic Uralic"/>
                <a:cs typeface="Gothic Uralic"/>
              </a:rPr>
              <a:t>API</a:t>
            </a:r>
            <a:r>
              <a:rPr sz="1500" spc="-90" dirty="0">
                <a:latin typeface="Gothic Uralic"/>
                <a:cs typeface="Gothic Uralic"/>
              </a:rPr>
              <a:t> </a:t>
            </a:r>
            <a:r>
              <a:rPr sz="1500" dirty="0">
                <a:latin typeface="Gothic Uralic"/>
                <a:cs typeface="Gothic Uralic"/>
              </a:rPr>
              <a:t>and  </a:t>
            </a:r>
            <a:r>
              <a:rPr sz="1500" spc="40" dirty="0">
                <a:latin typeface="Gothic Uralic"/>
                <a:cs typeface="Gothic Uralic"/>
              </a:rPr>
              <a:t>save </a:t>
            </a:r>
            <a:r>
              <a:rPr sz="1500" spc="-40" dirty="0">
                <a:latin typeface="Gothic Uralic"/>
                <a:cs typeface="Gothic Uralic"/>
              </a:rPr>
              <a:t>in </a:t>
            </a:r>
            <a:r>
              <a:rPr sz="1500" dirty="0">
                <a:latin typeface="Gothic Uralic"/>
                <a:cs typeface="Gothic Uralic"/>
              </a:rPr>
              <a:t>a</a:t>
            </a:r>
            <a:r>
              <a:rPr sz="1500" spc="-130" dirty="0">
                <a:latin typeface="Gothic Uralic"/>
                <a:cs typeface="Gothic Uralic"/>
              </a:rPr>
              <a:t> </a:t>
            </a:r>
            <a:r>
              <a:rPr sz="1500" spc="5" dirty="0">
                <a:latin typeface="Gothic Uralic"/>
                <a:cs typeface="Gothic Uralic"/>
              </a:rPr>
              <a:t>dataframe</a:t>
            </a:r>
            <a:endParaRPr sz="1500">
              <a:latin typeface="Gothic Uralic"/>
              <a:cs typeface="Gothic Ural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24200" y="2476500"/>
            <a:ext cx="828675" cy="1181100"/>
            <a:chOff x="3124200" y="2476500"/>
            <a:chExt cx="828675" cy="1181100"/>
          </a:xfrm>
        </p:grpSpPr>
        <p:sp>
          <p:nvSpPr>
            <p:cNvPr id="13" name="object 13"/>
            <p:cNvSpPr/>
            <p:nvPr/>
          </p:nvSpPr>
          <p:spPr>
            <a:xfrm>
              <a:off x="3133725" y="2486025"/>
              <a:ext cx="809625" cy="1162050"/>
            </a:xfrm>
            <a:custGeom>
              <a:avLst/>
              <a:gdLst/>
              <a:ahLst/>
              <a:cxnLst/>
              <a:rect l="l" t="t" r="r" b="b"/>
              <a:pathLst>
                <a:path w="809625" h="1162050">
                  <a:moveTo>
                    <a:pt x="809625" y="0"/>
                  </a:moveTo>
                  <a:lnTo>
                    <a:pt x="404749" y="404749"/>
                  </a:lnTo>
                  <a:lnTo>
                    <a:pt x="0" y="0"/>
                  </a:lnTo>
                  <a:lnTo>
                    <a:pt x="0" y="757301"/>
                  </a:lnTo>
                  <a:lnTo>
                    <a:pt x="404749" y="1162050"/>
                  </a:lnTo>
                  <a:lnTo>
                    <a:pt x="809625" y="757301"/>
                  </a:lnTo>
                  <a:lnTo>
                    <a:pt x="80962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33725" y="2486025"/>
              <a:ext cx="809625" cy="1162050"/>
            </a:xfrm>
            <a:custGeom>
              <a:avLst/>
              <a:gdLst/>
              <a:ahLst/>
              <a:cxnLst/>
              <a:rect l="l" t="t" r="r" b="b"/>
              <a:pathLst>
                <a:path w="809625" h="1162050">
                  <a:moveTo>
                    <a:pt x="809625" y="0"/>
                  </a:moveTo>
                  <a:lnTo>
                    <a:pt x="809625" y="757301"/>
                  </a:lnTo>
                  <a:lnTo>
                    <a:pt x="404749" y="1162050"/>
                  </a:lnTo>
                  <a:lnTo>
                    <a:pt x="0" y="757301"/>
                  </a:lnTo>
                  <a:lnTo>
                    <a:pt x="0" y="0"/>
                  </a:lnTo>
                  <a:lnTo>
                    <a:pt x="404749" y="404749"/>
                  </a:lnTo>
                  <a:lnTo>
                    <a:pt x="80962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50209" y="2853753"/>
            <a:ext cx="18923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5" dirty="0">
                <a:solidFill>
                  <a:srgbClr val="FFFFFF"/>
                </a:solidFill>
                <a:latin typeface="Gothic Uralic"/>
                <a:cs typeface="Gothic Uralic"/>
              </a:rPr>
              <a:t>2</a:t>
            </a:r>
            <a:endParaRPr sz="2300">
              <a:latin typeface="Gothic Uralic"/>
              <a:cs typeface="Gothic Ural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33825" y="2476500"/>
            <a:ext cx="5276850" cy="771525"/>
            <a:chOff x="3933825" y="2476500"/>
            <a:chExt cx="5276850" cy="771525"/>
          </a:xfrm>
        </p:grpSpPr>
        <p:sp>
          <p:nvSpPr>
            <p:cNvPr id="17" name="object 17"/>
            <p:cNvSpPr/>
            <p:nvPr/>
          </p:nvSpPr>
          <p:spPr>
            <a:xfrm>
              <a:off x="3943350" y="2486025"/>
              <a:ext cx="5257800" cy="752475"/>
            </a:xfrm>
            <a:custGeom>
              <a:avLst/>
              <a:gdLst/>
              <a:ahLst/>
              <a:cxnLst/>
              <a:rect l="l" t="t" r="r" b="b"/>
              <a:pathLst>
                <a:path w="5257800" h="752475">
                  <a:moveTo>
                    <a:pt x="5132324" y="0"/>
                  </a:moveTo>
                  <a:lnTo>
                    <a:pt x="0" y="0"/>
                  </a:lnTo>
                  <a:lnTo>
                    <a:pt x="0" y="752475"/>
                  </a:lnTo>
                  <a:lnTo>
                    <a:pt x="5132324" y="752475"/>
                  </a:lnTo>
                  <a:lnTo>
                    <a:pt x="5181183" y="742620"/>
                  </a:lnTo>
                  <a:lnTo>
                    <a:pt x="5221065" y="715740"/>
                  </a:lnTo>
                  <a:lnTo>
                    <a:pt x="5247945" y="675858"/>
                  </a:lnTo>
                  <a:lnTo>
                    <a:pt x="5257800" y="626999"/>
                  </a:lnTo>
                  <a:lnTo>
                    <a:pt x="5257800" y="125475"/>
                  </a:lnTo>
                  <a:lnTo>
                    <a:pt x="5247945" y="76616"/>
                  </a:lnTo>
                  <a:lnTo>
                    <a:pt x="5221065" y="36734"/>
                  </a:lnTo>
                  <a:lnTo>
                    <a:pt x="5181183" y="9854"/>
                  </a:lnTo>
                  <a:lnTo>
                    <a:pt x="51323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43350" y="2486025"/>
              <a:ext cx="5257800" cy="752475"/>
            </a:xfrm>
            <a:custGeom>
              <a:avLst/>
              <a:gdLst/>
              <a:ahLst/>
              <a:cxnLst/>
              <a:rect l="l" t="t" r="r" b="b"/>
              <a:pathLst>
                <a:path w="5257800" h="752475">
                  <a:moveTo>
                    <a:pt x="5257800" y="125475"/>
                  </a:moveTo>
                  <a:lnTo>
                    <a:pt x="5257800" y="626999"/>
                  </a:lnTo>
                  <a:lnTo>
                    <a:pt x="5247945" y="675858"/>
                  </a:lnTo>
                  <a:lnTo>
                    <a:pt x="5221065" y="715740"/>
                  </a:lnTo>
                  <a:lnTo>
                    <a:pt x="5181183" y="742620"/>
                  </a:lnTo>
                  <a:lnTo>
                    <a:pt x="5132324" y="752475"/>
                  </a:lnTo>
                  <a:lnTo>
                    <a:pt x="0" y="752475"/>
                  </a:lnTo>
                  <a:lnTo>
                    <a:pt x="0" y="0"/>
                  </a:lnTo>
                  <a:lnTo>
                    <a:pt x="5132324" y="0"/>
                  </a:lnTo>
                  <a:lnTo>
                    <a:pt x="5181183" y="9854"/>
                  </a:lnTo>
                  <a:lnTo>
                    <a:pt x="5221065" y="36734"/>
                  </a:lnTo>
                  <a:lnTo>
                    <a:pt x="5247945" y="76616"/>
                  </a:lnTo>
                  <a:lnTo>
                    <a:pt x="5257800" y="125475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44696" y="2603182"/>
            <a:ext cx="4953635" cy="4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500" spc="-5" dirty="0">
                <a:latin typeface="Gothic Uralic"/>
                <a:cs typeface="Gothic Uralic"/>
              </a:rPr>
              <a:t>Take </a:t>
            </a:r>
            <a:r>
              <a:rPr sz="1500" spc="5" dirty="0">
                <a:latin typeface="Gothic Uralic"/>
                <a:cs typeface="Gothic Uralic"/>
              </a:rPr>
              <a:t>subset </a:t>
            </a:r>
            <a:r>
              <a:rPr sz="1500" spc="-5" dirty="0">
                <a:latin typeface="Gothic Uralic"/>
                <a:cs typeface="Gothic Uralic"/>
              </a:rPr>
              <a:t>of features </a:t>
            </a:r>
            <a:r>
              <a:rPr sz="1500" spc="50" dirty="0">
                <a:latin typeface="Gothic Uralic"/>
                <a:cs typeface="Gothic Uralic"/>
              </a:rPr>
              <a:t>we</a:t>
            </a:r>
            <a:r>
              <a:rPr sz="1500" spc="-220" dirty="0">
                <a:latin typeface="Gothic Uralic"/>
                <a:cs typeface="Gothic Uralic"/>
              </a:rPr>
              <a:t> </a:t>
            </a:r>
            <a:r>
              <a:rPr sz="1500" spc="-5" dirty="0">
                <a:latin typeface="Gothic Uralic"/>
                <a:cs typeface="Gothic Uralic"/>
              </a:rPr>
              <a:t>need</a:t>
            </a:r>
            <a:endParaRPr sz="1500">
              <a:latin typeface="Gothic Uralic"/>
              <a:cs typeface="Gothic Uralic"/>
            </a:endParaRPr>
          </a:p>
          <a:p>
            <a:pPr marL="184150" indent="-172085">
              <a:lnSpc>
                <a:spcPct val="100000"/>
              </a:lnSpc>
              <a:spcBef>
                <a:spcPts val="80"/>
              </a:spcBef>
              <a:buChar char="•"/>
              <a:tabLst>
                <a:tab pos="184785" algn="l"/>
              </a:tabLst>
            </a:pPr>
            <a:r>
              <a:rPr sz="1500" spc="-5" dirty="0">
                <a:latin typeface="Gothic Uralic"/>
                <a:cs typeface="Gothic Uralic"/>
              </a:rPr>
              <a:t>Reformat </a:t>
            </a:r>
            <a:r>
              <a:rPr sz="1500" dirty="0">
                <a:latin typeface="Gothic Uralic"/>
                <a:cs typeface="Gothic Uralic"/>
              </a:rPr>
              <a:t>some </a:t>
            </a:r>
            <a:r>
              <a:rPr sz="1500" spc="-5" dirty="0">
                <a:latin typeface="Gothic Uralic"/>
                <a:cs typeface="Gothic Uralic"/>
              </a:rPr>
              <a:t>features </a:t>
            </a:r>
            <a:r>
              <a:rPr sz="1500" dirty="0">
                <a:latin typeface="Gothic Uralic"/>
                <a:cs typeface="Gothic Uralic"/>
              </a:rPr>
              <a:t>and </a:t>
            </a:r>
            <a:r>
              <a:rPr sz="1500" spc="-15" dirty="0">
                <a:latin typeface="Gothic Uralic"/>
                <a:cs typeface="Gothic Uralic"/>
              </a:rPr>
              <a:t>limit </a:t>
            </a:r>
            <a:r>
              <a:rPr sz="1500" spc="10" dirty="0">
                <a:latin typeface="Gothic Uralic"/>
                <a:cs typeface="Gothic Uralic"/>
              </a:rPr>
              <a:t>dates </a:t>
            </a:r>
            <a:r>
              <a:rPr sz="1500" spc="-10" dirty="0">
                <a:latin typeface="Gothic Uralic"/>
                <a:cs typeface="Gothic Uralic"/>
              </a:rPr>
              <a:t>of</a:t>
            </a:r>
            <a:r>
              <a:rPr sz="1500" spc="-80" dirty="0">
                <a:latin typeface="Gothic Uralic"/>
                <a:cs typeface="Gothic Uralic"/>
              </a:rPr>
              <a:t> </a:t>
            </a:r>
            <a:r>
              <a:rPr sz="1500" spc="5" dirty="0">
                <a:latin typeface="Gothic Uralic"/>
                <a:cs typeface="Gothic Uralic"/>
              </a:rPr>
              <a:t>launches</a:t>
            </a:r>
            <a:endParaRPr sz="1500">
              <a:latin typeface="Gothic Uralic"/>
              <a:cs typeface="Gothic Ural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124200" y="3495675"/>
            <a:ext cx="828675" cy="1181100"/>
            <a:chOff x="3124200" y="3495675"/>
            <a:chExt cx="828675" cy="1181100"/>
          </a:xfrm>
        </p:grpSpPr>
        <p:sp>
          <p:nvSpPr>
            <p:cNvPr id="21" name="object 21"/>
            <p:cNvSpPr/>
            <p:nvPr/>
          </p:nvSpPr>
          <p:spPr>
            <a:xfrm>
              <a:off x="3133725" y="3505200"/>
              <a:ext cx="809625" cy="1162050"/>
            </a:xfrm>
            <a:custGeom>
              <a:avLst/>
              <a:gdLst/>
              <a:ahLst/>
              <a:cxnLst/>
              <a:rect l="l" t="t" r="r" b="b"/>
              <a:pathLst>
                <a:path w="809625" h="1162050">
                  <a:moveTo>
                    <a:pt x="809625" y="0"/>
                  </a:moveTo>
                  <a:lnTo>
                    <a:pt x="404749" y="404749"/>
                  </a:lnTo>
                  <a:lnTo>
                    <a:pt x="0" y="0"/>
                  </a:lnTo>
                  <a:lnTo>
                    <a:pt x="0" y="757301"/>
                  </a:lnTo>
                  <a:lnTo>
                    <a:pt x="404749" y="1162050"/>
                  </a:lnTo>
                  <a:lnTo>
                    <a:pt x="809625" y="757301"/>
                  </a:lnTo>
                  <a:lnTo>
                    <a:pt x="80962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33725" y="3505200"/>
              <a:ext cx="809625" cy="1162050"/>
            </a:xfrm>
            <a:custGeom>
              <a:avLst/>
              <a:gdLst/>
              <a:ahLst/>
              <a:cxnLst/>
              <a:rect l="l" t="t" r="r" b="b"/>
              <a:pathLst>
                <a:path w="809625" h="1162050">
                  <a:moveTo>
                    <a:pt x="809625" y="0"/>
                  </a:moveTo>
                  <a:lnTo>
                    <a:pt x="809625" y="757301"/>
                  </a:lnTo>
                  <a:lnTo>
                    <a:pt x="404749" y="1162050"/>
                  </a:lnTo>
                  <a:lnTo>
                    <a:pt x="0" y="757301"/>
                  </a:lnTo>
                  <a:lnTo>
                    <a:pt x="0" y="0"/>
                  </a:lnTo>
                  <a:lnTo>
                    <a:pt x="404749" y="404749"/>
                  </a:lnTo>
                  <a:lnTo>
                    <a:pt x="80962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450209" y="3873563"/>
            <a:ext cx="18923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5" dirty="0">
                <a:solidFill>
                  <a:srgbClr val="FFFFFF"/>
                </a:solidFill>
                <a:latin typeface="Gothic Uralic"/>
                <a:cs typeface="Gothic Uralic"/>
              </a:rPr>
              <a:t>3</a:t>
            </a:r>
            <a:endParaRPr sz="2300">
              <a:latin typeface="Gothic Uralic"/>
              <a:cs typeface="Gothic Ural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33825" y="3495675"/>
            <a:ext cx="5276850" cy="771525"/>
            <a:chOff x="3933825" y="3495675"/>
            <a:chExt cx="5276850" cy="771525"/>
          </a:xfrm>
        </p:grpSpPr>
        <p:sp>
          <p:nvSpPr>
            <p:cNvPr id="25" name="object 25"/>
            <p:cNvSpPr/>
            <p:nvPr/>
          </p:nvSpPr>
          <p:spPr>
            <a:xfrm>
              <a:off x="3943350" y="3505200"/>
              <a:ext cx="5257800" cy="752475"/>
            </a:xfrm>
            <a:custGeom>
              <a:avLst/>
              <a:gdLst/>
              <a:ahLst/>
              <a:cxnLst/>
              <a:rect l="l" t="t" r="r" b="b"/>
              <a:pathLst>
                <a:path w="5257800" h="752475">
                  <a:moveTo>
                    <a:pt x="5132324" y="0"/>
                  </a:moveTo>
                  <a:lnTo>
                    <a:pt x="0" y="0"/>
                  </a:lnTo>
                  <a:lnTo>
                    <a:pt x="0" y="752475"/>
                  </a:lnTo>
                  <a:lnTo>
                    <a:pt x="5132324" y="752475"/>
                  </a:lnTo>
                  <a:lnTo>
                    <a:pt x="5181183" y="742620"/>
                  </a:lnTo>
                  <a:lnTo>
                    <a:pt x="5221065" y="715740"/>
                  </a:lnTo>
                  <a:lnTo>
                    <a:pt x="5247945" y="675858"/>
                  </a:lnTo>
                  <a:lnTo>
                    <a:pt x="5257800" y="626999"/>
                  </a:lnTo>
                  <a:lnTo>
                    <a:pt x="5257800" y="125475"/>
                  </a:lnTo>
                  <a:lnTo>
                    <a:pt x="5247945" y="76616"/>
                  </a:lnTo>
                  <a:lnTo>
                    <a:pt x="5221065" y="36734"/>
                  </a:lnTo>
                  <a:lnTo>
                    <a:pt x="5181183" y="9854"/>
                  </a:lnTo>
                  <a:lnTo>
                    <a:pt x="51323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43350" y="3505200"/>
              <a:ext cx="5257800" cy="752475"/>
            </a:xfrm>
            <a:custGeom>
              <a:avLst/>
              <a:gdLst/>
              <a:ahLst/>
              <a:cxnLst/>
              <a:rect l="l" t="t" r="r" b="b"/>
              <a:pathLst>
                <a:path w="5257800" h="752475">
                  <a:moveTo>
                    <a:pt x="5257800" y="125475"/>
                  </a:moveTo>
                  <a:lnTo>
                    <a:pt x="5257800" y="626999"/>
                  </a:lnTo>
                  <a:lnTo>
                    <a:pt x="5247945" y="675858"/>
                  </a:lnTo>
                  <a:lnTo>
                    <a:pt x="5221065" y="715740"/>
                  </a:lnTo>
                  <a:lnTo>
                    <a:pt x="5181183" y="742620"/>
                  </a:lnTo>
                  <a:lnTo>
                    <a:pt x="5132324" y="752475"/>
                  </a:lnTo>
                  <a:lnTo>
                    <a:pt x="0" y="752475"/>
                  </a:lnTo>
                  <a:lnTo>
                    <a:pt x="0" y="0"/>
                  </a:lnTo>
                  <a:lnTo>
                    <a:pt x="5132324" y="0"/>
                  </a:lnTo>
                  <a:lnTo>
                    <a:pt x="5181183" y="9854"/>
                  </a:lnTo>
                  <a:lnTo>
                    <a:pt x="5221065" y="36734"/>
                  </a:lnTo>
                  <a:lnTo>
                    <a:pt x="5247945" y="76616"/>
                  </a:lnTo>
                  <a:lnTo>
                    <a:pt x="5257800" y="125475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044696" y="3520757"/>
            <a:ext cx="5106670" cy="70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500" dirty="0">
                <a:latin typeface="Gothic Uralic"/>
                <a:cs typeface="Gothic Uralic"/>
              </a:rPr>
              <a:t>Create</a:t>
            </a:r>
            <a:r>
              <a:rPr sz="1500" spc="-45" dirty="0">
                <a:latin typeface="Gothic Uralic"/>
                <a:cs typeface="Gothic Uralic"/>
              </a:rPr>
              <a:t> </a:t>
            </a:r>
            <a:r>
              <a:rPr sz="1500" dirty="0">
                <a:latin typeface="Gothic Uralic"/>
                <a:cs typeface="Gothic Uralic"/>
              </a:rPr>
              <a:t>a</a:t>
            </a:r>
            <a:r>
              <a:rPr sz="1500" spc="-20" dirty="0">
                <a:latin typeface="Gothic Uralic"/>
                <a:cs typeface="Gothic Uralic"/>
              </a:rPr>
              <a:t> </a:t>
            </a:r>
            <a:r>
              <a:rPr sz="1500" spc="-15" dirty="0">
                <a:latin typeface="Gothic Uralic"/>
                <a:cs typeface="Gothic Uralic"/>
              </a:rPr>
              <a:t>dict</a:t>
            </a:r>
            <a:r>
              <a:rPr sz="1500" spc="50" dirty="0">
                <a:latin typeface="Gothic Uralic"/>
                <a:cs typeface="Gothic Uralic"/>
              </a:rPr>
              <a:t> </a:t>
            </a:r>
            <a:r>
              <a:rPr sz="1500" spc="5" dirty="0">
                <a:latin typeface="Gothic Uralic"/>
                <a:cs typeface="Gothic Uralic"/>
              </a:rPr>
              <a:t>with</a:t>
            </a:r>
            <a:r>
              <a:rPr sz="1500" spc="-60" dirty="0">
                <a:latin typeface="Gothic Uralic"/>
                <a:cs typeface="Gothic Uralic"/>
              </a:rPr>
              <a:t> </a:t>
            </a:r>
            <a:r>
              <a:rPr sz="1500" spc="30" dirty="0">
                <a:latin typeface="Gothic Uralic"/>
                <a:cs typeface="Gothic Uralic"/>
              </a:rPr>
              <a:t>all</a:t>
            </a:r>
            <a:r>
              <a:rPr sz="1500" spc="-45" dirty="0">
                <a:latin typeface="Gothic Uralic"/>
                <a:cs typeface="Gothic Uralic"/>
              </a:rPr>
              <a:t> </a:t>
            </a:r>
            <a:r>
              <a:rPr sz="1500" spc="-5" dirty="0">
                <a:latin typeface="Gothic Uralic"/>
                <a:cs typeface="Gothic Uralic"/>
              </a:rPr>
              <a:t>featues</a:t>
            </a:r>
            <a:r>
              <a:rPr sz="1500" spc="-30" dirty="0">
                <a:latin typeface="Gothic Uralic"/>
                <a:cs typeface="Gothic Uralic"/>
              </a:rPr>
              <a:t> </a:t>
            </a:r>
            <a:r>
              <a:rPr sz="1500" dirty="0">
                <a:latin typeface="Gothic Uralic"/>
                <a:cs typeface="Gothic Uralic"/>
              </a:rPr>
              <a:t>names</a:t>
            </a:r>
            <a:r>
              <a:rPr sz="1500" spc="-105" dirty="0">
                <a:latin typeface="Gothic Uralic"/>
                <a:cs typeface="Gothic Uralic"/>
              </a:rPr>
              <a:t> </a:t>
            </a:r>
            <a:r>
              <a:rPr sz="1500" spc="50" dirty="0">
                <a:latin typeface="Gothic Uralic"/>
                <a:cs typeface="Gothic Uralic"/>
              </a:rPr>
              <a:t>we</a:t>
            </a:r>
            <a:r>
              <a:rPr sz="1500" spc="-45" dirty="0">
                <a:latin typeface="Gothic Uralic"/>
                <a:cs typeface="Gothic Uralic"/>
              </a:rPr>
              <a:t> </a:t>
            </a:r>
            <a:r>
              <a:rPr sz="1500" spc="25" dirty="0">
                <a:latin typeface="Gothic Uralic"/>
                <a:cs typeface="Gothic Uralic"/>
              </a:rPr>
              <a:t>want</a:t>
            </a:r>
            <a:r>
              <a:rPr sz="1500" spc="-105" dirty="0">
                <a:latin typeface="Gothic Uralic"/>
                <a:cs typeface="Gothic Uralic"/>
              </a:rPr>
              <a:t> </a:t>
            </a:r>
            <a:r>
              <a:rPr sz="1500" spc="10" dirty="0">
                <a:latin typeface="Gothic Uralic"/>
                <a:cs typeface="Gothic Uralic"/>
              </a:rPr>
              <a:t>as</a:t>
            </a:r>
            <a:r>
              <a:rPr sz="1500" spc="-105" dirty="0">
                <a:latin typeface="Gothic Uralic"/>
                <a:cs typeface="Gothic Uralic"/>
              </a:rPr>
              <a:t> </a:t>
            </a:r>
            <a:r>
              <a:rPr sz="1500" dirty="0">
                <a:latin typeface="Gothic Uralic"/>
                <a:cs typeface="Gothic Uralic"/>
              </a:rPr>
              <a:t>keys</a:t>
            </a:r>
            <a:endParaRPr sz="1500">
              <a:latin typeface="Gothic Uralic"/>
              <a:cs typeface="Gothic Uralic"/>
            </a:endParaRPr>
          </a:p>
          <a:p>
            <a:pPr marL="127000" marR="602615" indent="-114935">
              <a:lnSpc>
                <a:spcPts val="1650"/>
              </a:lnSpc>
              <a:spcBef>
                <a:spcPts val="259"/>
              </a:spcBef>
              <a:buChar char="•"/>
              <a:tabLst>
                <a:tab pos="184785" algn="l"/>
              </a:tabLst>
            </a:pPr>
            <a:r>
              <a:rPr sz="1500" dirty="0">
                <a:latin typeface="Gothic Uralic"/>
                <a:cs typeface="Gothic Uralic"/>
              </a:rPr>
              <a:t>Use </a:t>
            </a:r>
            <a:r>
              <a:rPr sz="1500" spc="5" dirty="0">
                <a:latin typeface="Gothic Uralic"/>
                <a:cs typeface="Gothic Uralic"/>
              </a:rPr>
              <a:t>given </a:t>
            </a:r>
            <a:r>
              <a:rPr sz="1500" spc="-20" dirty="0">
                <a:latin typeface="Gothic Uralic"/>
                <a:cs typeface="Gothic Uralic"/>
              </a:rPr>
              <a:t>function </a:t>
            </a:r>
            <a:r>
              <a:rPr sz="1500" spc="5" dirty="0">
                <a:latin typeface="Gothic Uralic"/>
                <a:cs typeface="Gothic Uralic"/>
              </a:rPr>
              <a:t>to extract </a:t>
            </a:r>
            <a:r>
              <a:rPr sz="1500" spc="10" dirty="0">
                <a:latin typeface="Gothic Uralic"/>
                <a:cs typeface="Gothic Uralic"/>
              </a:rPr>
              <a:t>data </a:t>
            </a:r>
            <a:r>
              <a:rPr sz="1500" spc="-10" dirty="0">
                <a:latin typeface="Gothic Uralic"/>
                <a:cs typeface="Gothic Uralic"/>
              </a:rPr>
              <a:t>from</a:t>
            </a:r>
            <a:r>
              <a:rPr sz="1500" spc="-165" dirty="0">
                <a:latin typeface="Gothic Uralic"/>
                <a:cs typeface="Gothic Uralic"/>
              </a:rPr>
              <a:t> </a:t>
            </a:r>
            <a:r>
              <a:rPr sz="1500" spc="35" dirty="0">
                <a:latin typeface="Gothic Uralic"/>
                <a:cs typeface="Gothic Uralic"/>
              </a:rPr>
              <a:t>above  </a:t>
            </a:r>
            <a:r>
              <a:rPr sz="1500" spc="5" dirty="0">
                <a:latin typeface="Gothic Uralic"/>
                <a:cs typeface="Gothic Uralic"/>
              </a:rPr>
              <a:t>dataframe to </a:t>
            </a:r>
            <a:r>
              <a:rPr sz="1500" spc="-10" dirty="0">
                <a:latin typeface="Gothic Uralic"/>
                <a:cs typeface="Gothic Uralic"/>
              </a:rPr>
              <a:t>our</a:t>
            </a:r>
            <a:r>
              <a:rPr sz="1500" spc="-155" dirty="0">
                <a:latin typeface="Gothic Uralic"/>
                <a:cs typeface="Gothic Uralic"/>
              </a:rPr>
              <a:t> </a:t>
            </a:r>
            <a:r>
              <a:rPr sz="1500" spc="-15" dirty="0">
                <a:latin typeface="Gothic Uralic"/>
                <a:cs typeface="Gothic Uralic"/>
              </a:rPr>
              <a:t>dict</a:t>
            </a:r>
            <a:endParaRPr sz="1500">
              <a:latin typeface="Gothic Uralic"/>
              <a:cs typeface="Gothic Ural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124200" y="4514850"/>
            <a:ext cx="828675" cy="1181100"/>
            <a:chOff x="3124200" y="4514850"/>
            <a:chExt cx="828675" cy="1181100"/>
          </a:xfrm>
        </p:grpSpPr>
        <p:sp>
          <p:nvSpPr>
            <p:cNvPr id="29" name="object 29"/>
            <p:cNvSpPr/>
            <p:nvPr/>
          </p:nvSpPr>
          <p:spPr>
            <a:xfrm>
              <a:off x="3133725" y="4524375"/>
              <a:ext cx="809625" cy="1162050"/>
            </a:xfrm>
            <a:custGeom>
              <a:avLst/>
              <a:gdLst/>
              <a:ahLst/>
              <a:cxnLst/>
              <a:rect l="l" t="t" r="r" b="b"/>
              <a:pathLst>
                <a:path w="809625" h="1162050">
                  <a:moveTo>
                    <a:pt x="809625" y="0"/>
                  </a:moveTo>
                  <a:lnTo>
                    <a:pt x="404749" y="404749"/>
                  </a:lnTo>
                  <a:lnTo>
                    <a:pt x="0" y="0"/>
                  </a:lnTo>
                  <a:lnTo>
                    <a:pt x="0" y="757301"/>
                  </a:lnTo>
                  <a:lnTo>
                    <a:pt x="404749" y="1162050"/>
                  </a:lnTo>
                  <a:lnTo>
                    <a:pt x="809625" y="757301"/>
                  </a:lnTo>
                  <a:lnTo>
                    <a:pt x="80962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33725" y="4524375"/>
              <a:ext cx="809625" cy="1162050"/>
            </a:xfrm>
            <a:custGeom>
              <a:avLst/>
              <a:gdLst/>
              <a:ahLst/>
              <a:cxnLst/>
              <a:rect l="l" t="t" r="r" b="b"/>
              <a:pathLst>
                <a:path w="809625" h="1162050">
                  <a:moveTo>
                    <a:pt x="809625" y="0"/>
                  </a:moveTo>
                  <a:lnTo>
                    <a:pt x="809625" y="757301"/>
                  </a:lnTo>
                  <a:lnTo>
                    <a:pt x="404749" y="1162050"/>
                  </a:lnTo>
                  <a:lnTo>
                    <a:pt x="0" y="757301"/>
                  </a:lnTo>
                  <a:lnTo>
                    <a:pt x="0" y="0"/>
                  </a:lnTo>
                  <a:lnTo>
                    <a:pt x="404749" y="404749"/>
                  </a:lnTo>
                  <a:lnTo>
                    <a:pt x="80962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412109" y="4892675"/>
            <a:ext cx="18986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15" dirty="0">
                <a:solidFill>
                  <a:srgbClr val="FFFFFF"/>
                </a:solidFill>
                <a:latin typeface="Gothic Uralic"/>
                <a:cs typeface="Gothic Uralic"/>
              </a:rPr>
              <a:t>4</a:t>
            </a:r>
            <a:endParaRPr sz="2300">
              <a:latin typeface="Gothic Uralic"/>
              <a:cs typeface="Gothic Uralic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933825" y="4514850"/>
            <a:ext cx="5276850" cy="771525"/>
            <a:chOff x="3933825" y="4514850"/>
            <a:chExt cx="5276850" cy="771525"/>
          </a:xfrm>
        </p:grpSpPr>
        <p:sp>
          <p:nvSpPr>
            <p:cNvPr id="33" name="object 33"/>
            <p:cNvSpPr/>
            <p:nvPr/>
          </p:nvSpPr>
          <p:spPr>
            <a:xfrm>
              <a:off x="3943350" y="4524375"/>
              <a:ext cx="5257800" cy="752475"/>
            </a:xfrm>
            <a:custGeom>
              <a:avLst/>
              <a:gdLst/>
              <a:ahLst/>
              <a:cxnLst/>
              <a:rect l="l" t="t" r="r" b="b"/>
              <a:pathLst>
                <a:path w="5257800" h="752475">
                  <a:moveTo>
                    <a:pt x="5132324" y="0"/>
                  </a:moveTo>
                  <a:lnTo>
                    <a:pt x="0" y="0"/>
                  </a:lnTo>
                  <a:lnTo>
                    <a:pt x="0" y="752475"/>
                  </a:lnTo>
                  <a:lnTo>
                    <a:pt x="5132324" y="752475"/>
                  </a:lnTo>
                  <a:lnTo>
                    <a:pt x="5181183" y="742620"/>
                  </a:lnTo>
                  <a:lnTo>
                    <a:pt x="5221065" y="715740"/>
                  </a:lnTo>
                  <a:lnTo>
                    <a:pt x="5247945" y="675858"/>
                  </a:lnTo>
                  <a:lnTo>
                    <a:pt x="5257800" y="626999"/>
                  </a:lnTo>
                  <a:lnTo>
                    <a:pt x="5257800" y="125475"/>
                  </a:lnTo>
                  <a:lnTo>
                    <a:pt x="5247945" y="76616"/>
                  </a:lnTo>
                  <a:lnTo>
                    <a:pt x="5221065" y="36734"/>
                  </a:lnTo>
                  <a:lnTo>
                    <a:pt x="5181183" y="9854"/>
                  </a:lnTo>
                  <a:lnTo>
                    <a:pt x="51323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43350" y="4524375"/>
              <a:ext cx="5257800" cy="752475"/>
            </a:xfrm>
            <a:custGeom>
              <a:avLst/>
              <a:gdLst/>
              <a:ahLst/>
              <a:cxnLst/>
              <a:rect l="l" t="t" r="r" b="b"/>
              <a:pathLst>
                <a:path w="5257800" h="752475">
                  <a:moveTo>
                    <a:pt x="5257800" y="125475"/>
                  </a:moveTo>
                  <a:lnTo>
                    <a:pt x="5257800" y="626999"/>
                  </a:lnTo>
                  <a:lnTo>
                    <a:pt x="5247945" y="675858"/>
                  </a:lnTo>
                  <a:lnTo>
                    <a:pt x="5221065" y="715740"/>
                  </a:lnTo>
                  <a:lnTo>
                    <a:pt x="5181183" y="742620"/>
                  </a:lnTo>
                  <a:lnTo>
                    <a:pt x="5132324" y="752475"/>
                  </a:lnTo>
                  <a:lnTo>
                    <a:pt x="0" y="752475"/>
                  </a:lnTo>
                  <a:lnTo>
                    <a:pt x="0" y="0"/>
                  </a:lnTo>
                  <a:lnTo>
                    <a:pt x="5132324" y="0"/>
                  </a:lnTo>
                  <a:lnTo>
                    <a:pt x="5181183" y="9854"/>
                  </a:lnTo>
                  <a:lnTo>
                    <a:pt x="5221065" y="36734"/>
                  </a:lnTo>
                  <a:lnTo>
                    <a:pt x="5247945" y="76616"/>
                  </a:lnTo>
                  <a:lnTo>
                    <a:pt x="5257800" y="125475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044696" y="4659947"/>
            <a:ext cx="477583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2085">
              <a:lnSpc>
                <a:spcPts val="1725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500" spc="10" dirty="0">
                <a:latin typeface="Gothic Uralic"/>
                <a:cs typeface="Gothic Uralic"/>
              </a:rPr>
              <a:t>Convert</a:t>
            </a:r>
            <a:r>
              <a:rPr sz="1500" spc="-105" dirty="0">
                <a:latin typeface="Gothic Uralic"/>
                <a:cs typeface="Gothic Uralic"/>
              </a:rPr>
              <a:t> </a:t>
            </a:r>
            <a:r>
              <a:rPr sz="1500" spc="-15" dirty="0">
                <a:latin typeface="Gothic Uralic"/>
                <a:cs typeface="Gothic Uralic"/>
              </a:rPr>
              <a:t>dict</a:t>
            </a:r>
            <a:r>
              <a:rPr sz="1500" spc="-25" dirty="0">
                <a:latin typeface="Gothic Uralic"/>
                <a:cs typeface="Gothic Uralic"/>
              </a:rPr>
              <a:t> </a:t>
            </a:r>
            <a:r>
              <a:rPr sz="1500" spc="5" dirty="0">
                <a:latin typeface="Gothic Uralic"/>
                <a:cs typeface="Gothic Uralic"/>
              </a:rPr>
              <a:t>to</a:t>
            </a:r>
            <a:r>
              <a:rPr sz="1500" spc="25" dirty="0">
                <a:latin typeface="Gothic Uralic"/>
                <a:cs typeface="Gothic Uralic"/>
              </a:rPr>
              <a:t> </a:t>
            </a:r>
            <a:r>
              <a:rPr sz="1500" spc="5" dirty="0">
                <a:latin typeface="Gothic Uralic"/>
                <a:cs typeface="Gothic Uralic"/>
              </a:rPr>
              <a:t>dataframe</a:t>
            </a:r>
            <a:r>
              <a:rPr sz="1500" spc="-120" dirty="0">
                <a:latin typeface="Gothic Uralic"/>
                <a:cs typeface="Gothic Uralic"/>
              </a:rPr>
              <a:t> </a:t>
            </a:r>
            <a:r>
              <a:rPr sz="1500" dirty="0">
                <a:latin typeface="Gothic Uralic"/>
                <a:cs typeface="Gothic Uralic"/>
              </a:rPr>
              <a:t>and</a:t>
            </a:r>
            <a:r>
              <a:rPr sz="1500" spc="-25" dirty="0">
                <a:latin typeface="Gothic Uralic"/>
                <a:cs typeface="Gothic Uralic"/>
              </a:rPr>
              <a:t> </a:t>
            </a:r>
            <a:r>
              <a:rPr sz="1500" spc="40" dirty="0">
                <a:latin typeface="Gothic Uralic"/>
                <a:cs typeface="Gothic Uralic"/>
              </a:rPr>
              <a:t>save</a:t>
            </a:r>
            <a:r>
              <a:rPr sz="1500" spc="-114" dirty="0">
                <a:latin typeface="Gothic Uralic"/>
                <a:cs typeface="Gothic Uralic"/>
              </a:rPr>
              <a:t> </a:t>
            </a:r>
            <a:r>
              <a:rPr sz="1500" spc="10" dirty="0">
                <a:latin typeface="Gothic Uralic"/>
                <a:cs typeface="Gothic Uralic"/>
              </a:rPr>
              <a:t>as</a:t>
            </a:r>
            <a:r>
              <a:rPr sz="1500" spc="-105" dirty="0">
                <a:latin typeface="Gothic Uralic"/>
                <a:cs typeface="Gothic Uralic"/>
              </a:rPr>
              <a:t> </a:t>
            </a:r>
            <a:r>
              <a:rPr sz="1500" spc="5" dirty="0">
                <a:latin typeface="Gothic Uralic"/>
                <a:cs typeface="Gothic Uralic"/>
              </a:rPr>
              <a:t>csv</a:t>
            </a:r>
            <a:r>
              <a:rPr sz="1500" spc="25" dirty="0">
                <a:latin typeface="Gothic Uralic"/>
                <a:cs typeface="Gothic Uralic"/>
              </a:rPr>
              <a:t> </a:t>
            </a:r>
            <a:r>
              <a:rPr sz="1500" spc="-10" dirty="0">
                <a:latin typeface="Gothic Uralic"/>
                <a:cs typeface="Gothic Uralic"/>
              </a:rPr>
              <a:t>file</a:t>
            </a:r>
            <a:r>
              <a:rPr sz="1500" spc="-45" dirty="0">
                <a:latin typeface="Gothic Uralic"/>
                <a:cs typeface="Gothic Uralic"/>
              </a:rPr>
              <a:t> </a:t>
            </a:r>
            <a:r>
              <a:rPr sz="1500" spc="-15" dirty="0">
                <a:latin typeface="Gothic Uralic"/>
                <a:cs typeface="Gothic Uralic"/>
              </a:rPr>
              <a:t>for</a:t>
            </a:r>
            <a:endParaRPr sz="1500">
              <a:latin typeface="Gothic Uralic"/>
              <a:cs typeface="Gothic Uralic"/>
            </a:endParaRPr>
          </a:p>
          <a:p>
            <a:pPr marL="127000">
              <a:lnSpc>
                <a:spcPts val="1725"/>
              </a:lnSpc>
            </a:pPr>
            <a:r>
              <a:rPr sz="1500" dirty="0">
                <a:latin typeface="Gothic Uralic"/>
                <a:cs typeface="Gothic Uralic"/>
              </a:rPr>
              <a:t>next</a:t>
            </a:r>
            <a:r>
              <a:rPr sz="1500" spc="-35" dirty="0">
                <a:latin typeface="Gothic Uralic"/>
                <a:cs typeface="Gothic Uralic"/>
              </a:rPr>
              <a:t> </a:t>
            </a:r>
            <a:r>
              <a:rPr sz="1500" spc="5" dirty="0">
                <a:latin typeface="Gothic Uralic"/>
                <a:cs typeface="Gothic Uralic"/>
              </a:rPr>
              <a:t>step</a:t>
            </a:r>
            <a:endParaRPr sz="1500">
              <a:latin typeface="Gothic Uralic"/>
              <a:cs typeface="Gothic Ural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75677" y="6022340"/>
            <a:ext cx="32721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Link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Github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notebook</a:t>
            </a:r>
            <a:r>
              <a:rPr sz="1800" spc="-34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u="sng" spc="5" dirty="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Gothic Uralic"/>
                <a:cs typeface="Gothic Uralic"/>
                <a:hlinkClick r:id="rId2"/>
              </a:rPr>
              <a:t>here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668634" y="578738"/>
            <a:ext cx="2216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5" dirty="0">
                <a:solidFill>
                  <a:srgbClr val="FFFFFF"/>
                </a:solidFill>
                <a:latin typeface="Gothic Uralic"/>
                <a:cs typeface="Gothic Uralic"/>
              </a:rPr>
              <a:t>7</a:t>
            </a:r>
            <a:endParaRPr sz="27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3287" y="378713"/>
            <a:ext cx="820229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EBEBEB"/>
                </a:solidFill>
                <a:latin typeface="Gothic Uralic"/>
                <a:cs typeface="Gothic Uralic"/>
              </a:rPr>
              <a:t>Data </a:t>
            </a:r>
            <a:r>
              <a:rPr b="0" spc="-5" dirty="0">
                <a:solidFill>
                  <a:srgbClr val="EBEBEB"/>
                </a:solidFill>
                <a:latin typeface="Gothic Uralic"/>
                <a:cs typeface="Gothic Uralic"/>
              </a:rPr>
              <a:t>collection </a:t>
            </a:r>
            <a:r>
              <a:rPr b="0" dirty="0">
                <a:solidFill>
                  <a:srgbClr val="EBEBEB"/>
                </a:solidFill>
                <a:latin typeface="Gothic Uralic"/>
                <a:cs typeface="Gothic Uralic"/>
              </a:rPr>
              <a:t>– </a:t>
            </a:r>
            <a:r>
              <a:rPr b="0" spc="-5" dirty="0">
                <a:solidFill>
                  <a:srgbClr val="EBEBEB"/>
                </a:solidFill>
                <a:latin typeface="Gothic Uralic"/>
                <a:cs typeface="Gothic Uralic"/>
              </a:rPr>
              <a:t>Web</a:t>
            </a:r>
            <a:r>
              <a:rPr b="0" spc="2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-5" dirty="0">
                <a:solidFill>
                  <a:srgbClr val="EBEBEB"/>
                </a:solidFill>
                <a:latin typeface="Gothic Uralic"/>
                <a:cs typeface="Gothic Uralic"/>
              </a:rPr>
              <a:t>scraping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8634" y="578738"/>
            <a:ext cx="2216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5" dirty="0">
                <a:solidFill>
                  <a:srgbClr val="FFFFFF"/>
                </a:solidFill>
                <a:latin typeface="Gothic Uralic"/>
                <a:cs typeface="Gothic Uralic"/>
              </a:rPr>
              <a:t>8</a:t>
            </a:r>
            <a:endParaRPr sz="2750">
              <a:latin typeface="Gothic Uralic"/>
              <a:cs typeface="Gothic Ural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6955" y="5920740"/>
            <a:ext cx="33007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Link </a:t>
            </a:r>
            <a:r>
              <a:rPr sz="1800" spc="-5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Github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Notebook</a:t>
            </a:r>
            <a:r>
              <a:rPr sz="1800" spc="-37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u="sng" spc="5" dirty="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Gothic Uralic"/>
                <a:cs typeface="Gothic Uralic"/>
                <a:hlinkClick r:id="rId2"/>
              </a:rPr>
              <a:t>here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86100" y="1533525"/>
            <a:ext cx="800100" cy="1143000"/>
            <a:chOff x="3086100" y="1533525"/>
            <a:chExt cx="800100" cy="1143000"/>
          </a:xfrm>
        </p:grpSpPr>
        <p:sp>
          <p:nvSpPr>
            <p:cNvPr id="7" name="object 7"/>
            <p:cNvSpPr/>
            <p:nvPr/>
          </p:nvSpPr>
          <p:spPr>
            <a:xfrm>
              <a:off x="3095625" y="1543050"/>
              <a:ext cx="781050" cy="1123950"/>
            </a:xfrm>
            <a:custGeom>
              <a:avLst/>
              <a:gdLst/>
              <a:ahLst/>
              <a:cxnLst/>
              <a:rect l="l" t="t" r="r" b="b"/>
              <a:pathLst>
                <a:path w="781050" h="1123950">
                  <a:moveTo>
                    <a:pt x="781050" y="0"/>
                  </a:moveTo>
                  <a:lnTo>
                    <a:pt x="390525" y="390525"/>
                  </a:lnTo>
                  <a:lnTo>
                    <a:pt x="0" y="0"/>
                  </a:lnTo>
                  <a:lnTo>
                    <a:pt x="0" y="733425"/>
                  </a:lnTo>
                  <a:lnTo>
                    <a:pt x="390525" y="1123950"/>
                  </a:lnTo>
                  <a:lnTo>
                    <a:pt x="781050" y="733425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5625" y="1543050"/>
              <a:ext cx="781050" cy="1123950"/>
            </a:xfrm>
            <a:custGeom>
              <a:avLst/>
              <a:gdLst/>
              <a:ahLst/>
              <a:cxnLst/>
              <a:rect l="l" t="t" r="r" b="b"/>
              <a:pathLst>
                <a:path w="781050" h="1123950">
                  <a:moveTo>
                    <a:pt x="781050" y="0"/>
                  </a:moveTo>
                  <a:lnTo>
                    <a:pt x="781050" y="733425"/>
                  </a:lnTo>
                  <a:lnTo>
                    <a:pt x="390525" y="1123950"/>
                  </a:lnTo>
                  <a:lnTo>
                    <a:pt x="0" y="733425"/>
                  </a:lnTo>
                  <a:lnTo>
                    <a:pt x="0" y="0"/>
                  </a:lnTo>
                  <a:lnTo>
                    <a:pt x="390525" y="390525"/>
                  </a:lnTo>
                  <a:lnTo>
                    <a:pt x="781050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99790" y="1907603"/>
            <a:ext cx="1790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5" dirty="0">
                <a:solidFill>
                  <a:srgbClr val="FFFFFF"/>
                </a:solidFill>
                <a:latin typeface="Gothic Uralic"/>
                <a:cs typeface="Gothic Uralic"/>
              </a:rPr>
              <a:t>1</a:t>
            </a:r>
            <a:endParaRPr sz="2150">
              <a:latin typeface="Gothic Uralic"/>
              <a:cs typeface="Gothic Ural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67150" y="1533525"/>
            <a:ext cx="4829175" cy="752475"/>
            <a:chOff x="3867150" y="1533525"/>
            <a:chExt cx="4829175" cy="752475"/>
          </a:xfrm>
        </p:grpSpPr>
        <p:sp>
          <p:nvSpPr>
            <p:cNvPr id="11" name="object 11"/>
            <p:cNvSpPr/>
            <p:nvPr/>
          </p:nvSpPr>
          <p:spPr>
            <a:xfrm>
              <a:off x="3876675" y="1543050"/>
              <a:ext cx="4810125" cy="733425"/>
            </a:xfrm>
            <a:custGeom>
              <a:avLst/>
              <a:gdLst/>
              <a:ahLst/>
              <a:cxnLst/>
              <a:rect l="l" t="t" r="r" b="b"/>
              <a:pathLst>
                <a:path w="4810125" h="733425">
                  <a:moveTo>
                    <a:pt x="4687824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4687824" y="733425"/>
                  </a:lnTo>
                  <a:lnTo>
                    <a:pt x="4735437" y="723816"/>
                  </a:lnTo>
                  <a:lnTo>
                    <a:pt x="4774311" y="697611"/>
                  </a:lnTo>
                  <a:lnTo>
                    <a:pt x="4800516" y="658737"/>
                  </a:lnTo>
                  <a:lnTo>
                    <a:pt x="4810125" y="611124"/>
                  </a:lnTo>
                  <a:lnTo>
                    <a:pt x="4810125" y="122300"/>
                  </a:lnTo>
                  <a:lnTo>
                    <a:pt x="4800516" y="74687"/>
                  </a:lnTo>
                  <a:lnTo>
                    <a:pt x="4774311" y="35813"/>
                  </a:lnTo>
                  <a:lnTo>
                    <a:pt x="4735437" y="9608"/>
                  </a:lnTo>
                  <a:lnTo>
                    <a:pt x="46878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76675" y="1543050"/>
              <a:ext cx="4810125" cy="733425"/>
            </a:xfrm>
            <a:custGeom>
              <a:avLst/>
              <a:gdLst/>
              <a:ahLst/>
              <a:cxnLst/>
              <a:rect l="l" t="t" r="r" b="b"/>
              <a:pathLst>
                <a:path w="4810125" h="733425">
                  <a:moveTo>
                    <a:pt x="4810125" y="122300"/>
                  </a:moveTo>
                  <a:lnTo>
                    <a:pt x="4810125" y="611124"/>
                  </a:lnTo>
                  <a:lnTo>
                    <a:pt x="4800516" y="658737"/>
                  </a:lnTo>
                  <a:lnTo>
                    <a:pt x="4774311" y="697611"/>
                  </a:lnTo>
                  <a:lnTo>
                    <a:pt x="4735437" y="723816"/>
                  </a:lnTo>
                  <a:lnTo>
                    <a:pt x="4687824" y="733425"/>
                  </a:lnTo>
                  <a:lnTo>
                    <a:pt x="0" y="733425"/>
                  </a:lnTo>
                  <a:lnTo>
                    <a:pt x="0" y="0"/>
                  </a:lnTo>
                  <a:lnTo>
                    <a:pt x="4687824" y="0"/>
                  </a:lnTo>
                  <a:lnTo>
                    <a:pt x="4735437" y="9608"/>
                  </a:lnTo>
                  <a:lnTo>
                    <a:pt x="4774311" y="35813"/>
                  </a:lnTo>
                  <a:lnTo>
                    <a:pt x="4800516" y="74687"/>
                  </a:lnTo>
                  <a:lnTo>
                    <a:pt x="4810125" y="12230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95165" y="1594802"/>
            <a:ext cx="3065145" cy="58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sz="1800" dirty="0">
                <a:latin typeface="Gothic Uralic"/>
                <a:cs typeface="Gothic Uralic"/>
              </a:rPr>
              <a:t>Extract</a:t>
            </a:r>
            <a:r>
              <a:rPr sz="1800" spc="-65" dirty="0">
                <a:latin typeface="Gothic Uralic"/>
                <a:cs typeface="Gothic Uralic"/>
              </a:rPr>
              <a:t> </a:t>
            </a:r>
            <a:r>
              <a:rPr sz="1800" spc="25" dirty="0">
                <a:latin typeface="Gothic Uralic"/>
                <a:cs typeface="Gothic Uralic"/>
              </a:rPr>
              <a:t>title</a:t>
            </a:r>
            <a:endParaRPr sz="1800">
              <a:latin typeface="Gothic Uralic"/>
              <a:cs typeface="Gothic Uralic"/>
            </a:endParaRPr>
          </a:p>
          <a:p>
            <a:pPr marL="184150" indent="-171450">
              <a:lnSpc>
                <a:spcPct val="100000"/>
              </a:lnSpc>
              <a:spcBef>
                <a:spcPts val="95"/>
              </a:spcBef>
              <a:buChar char="•"/>
              <a:tabLst>
                <a:tab pos="184150" algn="l"/>
              </a:tabLst>
            </a:pPr>
            <a:r>
              <a:rPr sz="1800" dirty="0">
                <a:latin typeface="Gothic Uralic"/>
                <a:cs typeface="Gothic Uralic"/>
              </a:rPr>
              <a:t>Extract </a:t>
            </a:r>
            <a:r>
              <a:rPr sz="1800" spc="25" dirty="0">
                <a:latin typeface="Gothic Uralic"/>
                <a:cs typeface="Gothic Uralic"/>
              </a:rPr>
              <a:t>names </a:t>
            </a:r>
            <a:r>
              <a:rPr sz="1800" spc="5" dirty="0">
                <a:latin typeface="Gothic Uralic"/>
                <a:cs typeface="Gothic Uralic"/>
              </a:rPr>
              <a:t>of</a:t>
            </a:r>
            <a:r>
              <a:rPr sz="1800" spc="-325" dirty="0">
                <a:latin typeface="Gothic Uralic"/>
                <a:cs typeface="Gothic Uralic"/>
              </a:rPr>
              <a:t> </a:t>
            </a:r>
            <a:r>
              <a:rPr sz="1800" spc="30" dirty="0">
                <a:latin typeface="Gothic Uralic"/>
                <a:cs typeface="Gothic Uralic"/>
              </a:rPr>
              <a:t>columns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86100" y="2505075"/>
            <a:ext cx="800100" cy="1143000"/>
            <a:chOff x="3086100" y="2505075"/>
            <a:chExt cx="800100" cy="1143000"/>
          </a:xfrm>
        </p:grpSpPr>
        <p:sp>
          <p:nvSpPr>
            <p:cNvPr id="15" name="object 15"/>
            <p:cNvSpPr/>
            <p:nvPr/>
          </p:nvSpPr>
          <p:spPr>
            <a:xfrm>
              <a:off x="3095625" y="2514600"/>
              <a:ext cx="781050" cy="1123950"/>
            </a:xfrm>
            <a:custGeom>
              <a:avLst/>
              <a:gdLst/>
              <a:ahLst/>
              <a:cxnLst/>
              <a:rect l="l" t="t" r="r" b="b"/>
              <a:pathLst>
                <a:path w="781050" h="1123950">
                  <a:moveTo>
                    <a:pt x="781050" y="0"/>
                  </a:moveTo>
                  <a:lnTo>
                    <a:pt x="390525" y="390525"/>
                  </a:lnTo>
                  <a:lnTo>
                    <a:pt x="0" y="0"/>
                  </a:lnTo>
                  <a:lnTo>
                    <a:pt x="0" y="733425"/>
                  </a:lnTo>
                  <a:lnTo>
                    <a:pt x="390525" y="1123950"/>
                  </a:lnTo>
                  <a:lnTo>
                    <a:pt x="781050" y="733425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95625" y="2514600"/>
              <a:ext cx="781050" cy="1123950"/>
            </a:xfrm>
            <a:custGeom>
              <a:avLst/>
              <a:gdLst/>
              <a:ahLst/>
              <a:cxnLst/>
              <a:rect l="l" t="t" r="r" b="b"/>
              <a:pathLst>
                <a:path w="781050" h="1123950">
                  <a:moveTo>
                    <a:pt x="781050" y="0"/>
                  </a:moveTo>
                  <a:lnTo>
                    <a:pt x="781050" y="733425"/>
                  </a:lnTo>
                  <a:lnTo>
                    <a:pt x="390525" y="1123950"/>
                  </a:lnTo>
                  <a:lnTo>
                    <a:pt x="0" y="733425"/>
                  </a:lnTo>
                  <a:lnTo>
                    <a:pt x="0" y="0"/>
                  </a:lnTo>
                  <a:lnTo>
                    <a:pt x="390525" y="390525"/>
                  </a:lnTo>
                  <a:lnTo>
                    <a:pt x="781050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99790" y="2882328"/>
            <a:ext cx="1790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5" dirty="0">
                <a:solidFill>
                  <a:srgbClr val="FFFFFF"/>
                </a:solidFill>
                <a:latin typeface="Gothic Uralic"/>
                <a:cs typeface="Gothic Uralic"/>
              </a:rPr>
              <a:t>2</a:t>
            </a:r>
            <a:endParaRPr sz="2150">
              <a:latin typeface="Gothic Uralic"/>
              <a:cs typeface="Gothic Ural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67150" y="2505075"/>
            <a:ext cx="4829175" cy="752475"/>
            <a:chOff x="3867150" y="2505075"/>
            <a:chExt cx="4829175" cy="752475"/>
          </a:xfrm>
        </p:grpSpPr>
        <p:sp>
          <p:nvSpPr>
            <p:cNvPr id="19" name="object 19"/>
            <p:cNvSpPr/>
            <p:nvPr/>
          </p:nvSpPr>
          <p:spPr>
            <a:xfrm>
              <a:off x="3876675" y="2514600"/>
              <a:ext cx="4810125" cy="733425"/>
            </a:xfrm>
            <a:custGeom>
              <a:avLst/>
              <a:gdLst/>
              <a:ahLst/>
              <a:cxnLst/>
              <a:rect l="l" t="t" r="r" b="b"/>
              <a:pathLst>
                <a:path w="4810125" h="733425">
                  <a:moveTo>
                    <a:pt x="4687824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4687824" y="733425"/>
                  </a:lnTo>
                  <a:lnTo>
                    <a:pt x="4735437" y="723816"/>
                  </a:lnTo>
                  <a:lnTo>
                    <a:pt x="4774311" y="697611"/>
                  </a:lnTo>
                  <a:lnTo>
                    <a:pt x="4800516" y="658737"/>
                  </a:lnTo>
                  <a:lnTo>
                    <a:pt x="4810125" y="611124"/>
                  </a:lnTo>
                  <a:lnTo>
                    <a:pt x="4810125" y="122300"/>
                  </a:lnTo>
                  <a:lnTo>
                    <a:pt x="4800516" y="74687"/>
                  </a:lnTo>
                  <a:lnTo>
                    <a:pt x="4774311" y="35813"/>
                  </a:lnTo>
                  <a:lnTo>
                    <a:pt x="4735437" y="9608"/>
                  </a:lnTo>
                  <a:lnTo>
                    <a:pt x="46878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76675" y="2514600"/>
              <a:ext cx="4810125" cy="733425"/>
            </a:xfrm>
            <a:custGeom>
              <a:avLst/>
              <a:gdLst/>
              <a:ahLst/>
              <a:cxnLst/>
              <a:rect l="l" t="t" r="r" b="b"/>
              <a:pathLst>
                <a:path w="4810125" h="733425">
                  <a:moveTo>
                    <a:pt x="4810125" y="122300"/>
                  </a:moveTo>
                  <a:lnTo>
                    <a:pt x="4810125" y="611124"/>
                  </a:lnTo>
                  <a:lnTo>
                    <a:pt x="4800516" y="658737"/>
                  </a:lnTo>
                  <a:lnTo>
                    <a:pt x="4774311" y="697611"/>
                  </a:lnTo>
                  <a:lnTo>
                    <a:pt x="4735437" y="723816"/>
                  </a:lnTo>
                  <a:lnTo>
                    <a:pt x="4687824" y="733425"/>
                  </a:lnTo>
                  <a:lnTo>
                    <a:pt x="0" y="733425"/>
                  </a:lnTo>
                  <a:lnTo>
                    <a:pt x="0" y="0"/>
                  </a:lnTo>
                  <a:lnTo>
                    <a:pt x="4687824" y="0"/>
                  </a:lnTo>
                  <a:lnTo>
                    <a:pt x="4735437" y="9608"/>
                  </a:lnTo>
                  <a:lnTo>
                    <a:pt x="4774311" y="35813"/>
                  </a:lnTo>
                  <a:lnTo>
                    <a:pt x="4800516" y="74687"/>
                  </a:lnTo>
                  <a:lnTo>
                    <a:pt x="4810125" y="12230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995165" y="2590101"/>
            <a:ext cx="4349750" cy="5486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84150" marR="5080" indent="-171450">
              <a:lnSpc>
                <a:spcPts val="1950"/>
              </a:lnSpc>
              <a:spcBef>
                <a:spcPts val="340"/>
              </a:spcBef>
              <a:buChar char="•"/>
              <a:tabLst>
                <a:tab pos="184150" algn="l"/>
              </a:tabLst>
            </a:pPr>
            <a:r>
              <a:rPr sz="1800" spc="-5" dirty="0">
                <a:latin typeface="Gothic Uralic"/>
                <a:cs typeface="Gothic Uralic"/>
              </a:rPr>
              <a:t>Create </a:t>
            </a:r>
            <a:r>
              <a:rPr sz="1800" spc="10" dirty="0">
                <a:latin typeface="Gothic Uralic"/>
                <a:cs typeface="Gothic Uralic"/>
              </a:rPr>
              <a:t>dictionary </a:t>
            </a:r>
            <a:r>
              <a:rPr sz="1800" spc="15" dirty="0">
                <a:latin typeface="Gothic Uralic"/>
                <a:cs typeface="Gothic Uralic"/>
              </a:rPr>
              <a:t>with</a:t>
            </a:r>
            <a:r>
              <a:rPr sz="1800" spc="-355" dirty="0">
                <a:latin typeface="Gothic Uralic"/>
                <a:cs typeface="Gothic Uralic"/>
              </a:rPr>
              <a:t> </a:t>
            </a:r>
            <a:r>
              <a:rPr sz="1800" spc="10" dirty="0">
                <a:latin typeface="Gothic Uralic"/>
                <a:cs typeface="Gothic Uralic"/>
              </a:rPr>
              <a:t>those </a:t>
            </a:r>
            <a:r>
              <a:rPr sz="1800" spc="20" dirty="0">
                <a:latin typeface="Gothic Uralic"/>
                <a:cs typeface="Gothic Uralic"/>
              </a:rPr>
              <a:t>columns  </a:t>
            </a:r>
            <a:r>
              <a:rPr sz="1800" spc="-5" dirty="0">
                <a:latin typeface="Gothic Uralic"/>
                <a:cs typeface="Gothic Uralic"/>
              </a:rPr>
              <a:t>and </a:t>
            </a:r>
            <a:r>
              <a:rPr sz="1800" spc="40" dirty="0">
                <a:latin typeface="Gothic Uralic"/>
                <a:cs typeface="Gothic Uralic"/>
              </a:rPr>
              <a:t>some </a:t>
            </a:r>
            <a:r>
              <a:rPr sz="1800" spc="5" dirty="0">
                <a:latin typeface="Gothic Uralic"/>
                <a:cs typeface="Gothic Uralic"/>
              </a:rPr>
              <a:t>extra</a:t>
            </a:r>
            <a:r>
              <a:rPr sz="1800" spc="-315" dirty="0">
                <a:latin typeface="Gothic Uralic"/>
                <a:cs typeface="Gothic Uralic"/>
              </a:rPr>
              <a:t> </a:t>
            </a:r>
            <a:r>
              <a:rPr sz="1800" spc="30" dirty="0">
                <a:latin typeface="Gothic Uralic"/>
                <a:cs typeface="Gothic Uralic"/>
              </a:rPr>
              <a:t>columns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86100" y="3486150"/>
            <a:ext cx="800100" cy="1133475"/>
            <a:chOff x="3086100" y="3486150"/>
            <a:chExt cx="800100" cy="1133475"/>
          </a:xfrm>
        </p:grpSpPr>
        <p:sp>
          <p:nvSpPr>
            <p:cNvPr id="23" name="object 23"/>
            <p:cNvSpPr/>
            <p:nvPr/>
          </p:nvSpPr>
          <p:spPr>
            <a:xfrm>
              <a:off x="3095625" y="3495675"/>
              <a:ext cx="781050" cy="1114425"/>
            </a:xfrm>
            <a:custGeom>
              <a:avLst/>
              <a:gdLst/>
              <a:ahLst/>
              <a:cxnLst/>
              <a:rect l="l" t="t" r="r" b="b"/>
              <a:pathLst>
                <a:path w="781050" h="1114425">
                  <a:moveTo>
                    <a:pt x="781050" y="0"/>
                  </a:moveTo>
                  <a:lnTo>
                    <a:pt x="390525" y="390525"/>
                  </a:lnTo>
                  <a:lnTo>
                    <a:pt x="0" y="0"/>
                  </a:lnTo>
                  <a:lnTo>
                    <a:pt x="0" y="723900"/>
                  </a:lnTo>
                  <a:lnTo>
                    <a:pt x="390525" y="1114425"/>
                  </a:lnTo>
                  <a:lnTo>
                    <a:pt x="781050" y="723900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95625" y="3495675"/>
              <a:ext cx="781050" cy="1114425"/>
            </a:xfrm>
            <a:custGeom>
              <a:avLst/>
              <a:gdLst/>
              <a:ahLst/>
              <a:cxnLst/>
              <a:rect l="l" t="t" r="r" b="b"/>
              <a:pathLst>
                <a:path w="781050" h="1114425">
                  <a:moveTo>
                    <a:pt x="781050" y="0"/>
                  </a:moveTo>
                  <a:lnTo>
                    <a:pt x="781050" y="723900"/>
                  </a:lnTo>
                  <a:lnTo>
                    <a:pt x="390525" y="1114425"/>
                  </a:lnTo>
                  <a:lnTo>
                    <a:pt x="0" y="723900"/>
                  </a:lnTo>
                  <a:lnTo>
                    <a:pt x="0" y="0"/>
                  </a:lnTo>
                  <a:lnTo>
                    <a:pt x="390525" y="390525"/>
                  </a:lnTo>
                  <a:lnTo>
                    <a:pt x="781050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399790" y="3857307"/>
            <a:ext cx="1790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5" dirty="0">
                <a:solidFill>
                  <a:srgbClr val="FFFFFF"/>
                </a:solidFill>
                <a:latin typeface="Gothic Uralic"/>
                <a:cs typeface="Gothic Uralic"/>
              </a:rPr>
              <a:t>3</a:t>
            </a:r>
            <a:endParaRPr sz="2150">
              <a:latin typeface="Gothic Uralic"/>
              <a:cs typeface="Gothic Ural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867150" y="3486150"/>
            <a:ext cx="4829175" cy="742950"/>
            <a:chOff x="3867150" y="3486150"/>
            <a:chExt cx="4829175" cy="742950"/>
          </a:xfrm>
        </p:grpSpPr>
        <p:sp>
          <p:nvSpPr>
            <p:cNvPr id="27" name="object 27"/>
            <p:cNvSpPr/>
            <p:nvPr/>
          </p:nvSpPr>
          <p:spPr>
            <a:xfrm>
              <a:off x="3876675" y="3495675"/>
              <a:ext cx="4810125" cy="723900"/>
            </a:xfrm>
            <a:custGeom>
              <a:avLst/>
              <a:gdLst/>
              <a:ahLst/>
              <a:cxnLst/>
              <a:rect l="l" t="t" r="r" b="b"/>
              <a:pathLst>
                <a:path w="4810125" h="723900">
                  <a:moveTo>
                    <a:pt x="4689475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4689475" y="723900"/>
                  </a:lnTo>
                  <a:lnTo>
                    <a:pt x="4736455" y="714424"/>
                  </a:lnTo>
                  <a:lnTo>
                    <a:pt x="4774803" y="688578"/>
                  </a:lnTo>
                  <a:lnTo>
                    <a:pt x="4800649" y="650230"/>
                  </a:lnTo>
                  <a:lnTo>
                    <a:pt x="4810125" y="603250"/>
                  </a:lnTo>
                  <a:lnTo>
                    <a:pt x="4810125" y="120650"/>
                  </a:lnTo>
                  <a:lnTo>
                    <a:pt x="4800649" y="73669"/>
                  </a:lnTo>
                  <a:lnTo>
                    <a:pt x="4774803" y="35321"/>
                  </a:lnTo>
                  <a:lnTo>
                    <a:pt x="4736455" y="9475"/>
                  </a:lnTo>
                  <a:lnTo>
                    <a:pt x="468947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6675" y="3495675"/>
              <a:ext cx="4810125" cy="723900"/>
            </a:xfrm>
            <a:custGeom>
              <a:avLst/>
              <a:gdLst/>
              <a:ahLst/>
              <a:cxnLst/>
              <a:rect l="l" t="t" r="r" b="b"/>
              <a:pathLst>
                <a:path w="4810125" h="723900">
                  <a:moveTo>
                    <a:pt x="4810125" y="120650"/>
                  </a:moveTo>
                  <a:lnTo>
                    <a:pt x="4810125" y="603250"/>
                  </a:lnTo>
                  <a:lnTo>
                    <a:pt x="4800649" y="650230"/>
                  </a:lnTo>
                  <a:lnTo>
                    <a:pt x="4774803" y="688578"/>
                  </a:lnTo>
                  <a:lnTo>
                    <a:pt x="4736455" y="714424"/>
                  </a:lnTo>
                  <a:lnTo>
                    <a:pt x="4689475" y="723900"/>
                  </a:lnTo>
                  <a:lnTo>
                    <a:pt x="0" y="723900"/>
                  </a:lnTo>
                  <a:lnTo>
                    <a:pt x="0" y="0"/>
                  </a:lnTo>
                  <a:lnTo>
                    <a:pt x="4689475" y="0"/>
                  </a:lnTo>
                  <a:lnTo>
                    <a:pt x="4736455" y="9475"/>
                  </a:lnTo>
                  <a:lnTo>
                    <a:pt x="4774803" y="35321"/>
                  </a:lnTo>
                  <a:lnTo>
                    <a:pt x="4800649" y="73669"/>
                  </a:lnTo>
                  <a:lnTo>
                    <a:pt x="4810125" y="12065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95165" y="3564826"/>
            <a:ext cx="4660900" cy="5486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84150" marR="5080" indent="-171450">
              <a:lnSpc>
                <a:spcPts val="1950"/>
              </a:lnSpc>
              <a:spcBef>
                <a:spcPts val="340"/>
              </a:spcBef>
              <a:buChar char="•"/>
              <a:tabLst>
                <a:tab pos="184150" algn="l"/>
              </a:tabLst>
            </a:pPr>
            <a:r>
              <a:rPr sz="1800" spc="5" dirty="0">
                <a:latin typeface="Gothic Uralic"/>
                <a:cs typeface="Gothic Uralic"/>
              </a:rPr>
              <a:t>Looop </a:t>
            </a:r>
            <a:r>
              <a:rPr sz="1800" spc="-5" dirty="0">
                <a:latin typeface="Gothic Uralic"/>
                <a:cs typeface="Gothic Uralic"/>
              </a:rPr>
              <a:t>thru </a:t>
            </a:r>
            <a:r>
              <a:rPr sz="1800" spc="5" dirty="0">
                <a:latin typeface="Gothic Uralic"/>
                <a:cs typeface="Gothic Uralic"/>
              </a:rPr>
              <a:t>tables </a:t>
            </a:r>
            <a:r>
              <a:rPr sz="1800" spc="-5" dirty="0">
                <a:latin typeface="Gothic Uralic"/>
                <a:cs typeface="Gothic Uralic"/>
              </a:rPr>
              <a:t>and </a:t>
            </a:r>
            <a:r>
              <a:rPr sz="1800" spc="5" dirty="0">
                <a:latin typeface="Gothic Uralic"/>
                <a:cs typeface="Gothic Uralic"/>
              </a:rPr>
              <a:t>each </a:t>
            </a:r>
            <a:r>
              <a:rPr sz="1800" spc="-5" dirty="0">
                <a:latin typeface="Gothic Uralic"/>
                <a:cs typeface="Gothic Uralic"/>
              </a:rPr>
              <a:t>row </a:t>
            </a:r>
            <a:r>
              <a:rPr sz="1800" spc="40" dirty="0">
                <a:latin typeface="Gothic Uralic"/>
                <a:cs typeface="Gothic Uralic"/>
              </a:rPr>
              <a:t>in  </a:t>
            </a:r>
            <a:r>
              <a:rPr sz="1800" dirty="0">
                <a:latin typeface="Gothic Uralic"/>
                <a:cs typeface="Gothic Uralic"/>
              </a:rPr>
              <a:t>table </a:t>
            </a:r>
            <a:r>
              <a:rPr sz="1800" spc="-5" dirty="0">
                <a:latin typeface="Gothic Uralic"/>
                <a:cs typeface="Gothic Uralic"/>
              </a:rPr>
              <a:t>and </a:t>
            </a:r>
            <a:r>
              <a:rPr sz="1800" spc="-25" dirty="0">
                <a:latin typeface="Gothic Uralic"/>
                <a:cs typeface="Gothic Uralic"/>
              </a:rPr>
              <a:t>add </a:t>
            </a:r>
            <a:r>
              <a:rPr sz="1800" spc="-5" dirty="0">
                <a:latin typeface="Gothic Uralic"/>
                <a:cs typeface="Gothic Uralic"/>
              </a:rPr>
              <a:t>rows </a:t>
            </a:r>
            <a:r>
              <a:rPr sz="1800" spc="-10" dirty="0">
                <a:latin typeface="Gothic Uralic"/>
                <a:cs typeface="Gothic Uralic"/>
              </a:rPr>
              <a:t>to </a:t>
            </a:r>
            <a:r>
              <a:rPr sz="1800" spc="15" dirty="0">
                <a:latin typeface="Gothic Uralic"/>
                <a:cs typeface="Gothic Uralic"/>
              </a:rPr>
              <a:t>above</a:t>
            </a:r>
            <a:r>
              <a:rPr sz="1800" spc="-90" dirty="0">
                <a:latin typeface="Gothic Uralic"/>
                <a:cs typeface="Gothic Uralic"/>
              </a:rPr>
              <a:t> </a:t>
            </a:r>
            <a:r>
              <a:rPr sz="1800" spc="5" dirty="0">
                <a:latin typeface="Gothic Uralic"/>
                <a:cs typeface="Gothic Uralic"/>
              </a:rPr>
              <a:t>dictionary</a:t>
            </a:r>
            <a:endParaRPr sz="1800">
              <a:latin typeface="Gothic Uralic"/>
              <a:cs typeface="Gothic Uralic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086100" y="4457700"/>
            <a:ext cx="800100" cy="1143000"/>
            <a:chOff x="3086100" y="4457700"/>
            <a:chExt cx="800100" cy="1143000"/>
          </a:xfrm>
        </p:grpSpPr>
        <p:sp>
          <p:nvSpPr>
            <p:cNvPr id="31" name="object 31"/>
            <p:cNvSpPr/>
            <p:nvPr/>
          </p:nvSpPr>
          <p:spPr>
            <a:xfrm>
              <a:off x="3095625" y="4467225"/>
              <a:ext cx="781050" cy="1123950"/>
            </a:xfrm>
            <a:custGeom>
              <a:avLst/>
              <a:gdLst/>
              <a:ahLst/>
              <a:cxnLst/>
              <a:rect l="l" t="t" r="r" b="b"/>
              <a:pathLst>
                <a:path w="781050" h="1123950">
                  <a:moveTo>
                    <a:pt x="781050" y="0"/>
                  </a:moveTo>
                  <a:lnTo>
                    <a:pt x="390525" y="390525"/>
                  </a:lnTo>
                  <a:lnTo>
                    <a:pt x="0" y="0"/>
                  </a:lnTo>
                  <a:lnTo>
                    <a:pt x="0" y="733425"/>
                  </a:lnTo>
                  <a:lnTo>
                    <a:pt x="390525" y="1123950"/>
                  </a:lnTo>
                  <a:lnTo>
                    <a:pt x="781050" y="733425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95625" y="4467225"/>
              <a:ext cx="781050" cy="1123950"/>
            </a:xfrm>
            <a:custGeom>
              <a:avLst/>
              <a:gdLst/>
              <a:ahLst/>
              <a:cxnLst/>
              <a:rect l="l" t="t" r="r" b="b"/>
              <a:pathLst>
                <a:path w="781050" h="1123950">
                  <a:moveTo>
                    <a:pt x="781050" y="0"/>
                  </a:moveTo>
                  <a:lnTo>
                    <a:pt x="781050" y="733425"/>
                  </a:lnTo>
                  <a:lnTo>
                    <a:pt x="390525" y="1123950"/>
                  </a:lnTo>
                  <a:lnTo>
                    <a:pt x="0" y="733425"/>
                  </a:lnTo>
                  <a:lnTo>
                    <a:pt x="0" y="0"/>
                  </a:lnTo>
                  <a:lnTo>
                    <a:pt x="390525" y="390525"/>
                  </a:lnTo>
                  <a:lnTo>
                    <a:pt x="781050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61690" y="4832032"/>
            <a:ext cx="1790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5" dirty="0">
                <a:solidFill>
                  <a:srgbClr val="FFFFFF"/>
                </a:solidFill>
                <a:latin typeface="Gothic Uralic"/>
                <a:cs typeface="Gothic Uralic"/>
              </a:rPr>
              <a:t>4</a:t>
            </a:r>
            <a:endParaRPr sz="2150">
              <a:latin typeface="Gothic Uralic"/>
              <a:cs typeface="Gothic Ural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67150" y="4457700"/>
            <a:ext cx="4829175" cy="742950"/>
            <a:chOff x="3867150" y="4457700"/>
            <a:chExt cx="4829175" cy="742950"/>
          </a:xfrm>
        </p:grpSpPr>
        <p:sp>
          <p:nvSpPr>
            <p:cNvPr id="35" name="object 35"/>
            <p:cNvSpPr/>
            <p:nvPr/>
          </p:nvSpPr>
          <p:spPr>
            <a:xfrm>
              <a:off x="3876675" y="4467225"/>
              <a:ext cx="4810125" cy="723900"/>
            </a:xfrm>
            <a:custGeom>
              <a:avLst/>
              <a:gdLst/>
              <a:ahLst/>
              <a:cxnLst/>
              <a:rect l="l" t="t" r="r" b="b"/>
              <a:pathLst>
                <a:path w="4810125" h="723900">
                  <a:moveTo>
                    <a:pt x="4689475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4689475" y="723900"/>
                  </a:lnTo>
                  <a:lnTo>
                    <a:pt x="4736455" y="714424"/>
                  </a:lnTo>
                  <a:lnTo>
                    <a:pt x="4774803" y="688578"/>
                  </a:lnTo>
                  <a:lnTo>
                    <a:pt x="4800649" y="650230"/>
                  </a:lnTo>
                  <a:lnTo>
                    <a:pt x="4810125" y="603250"/>
                  </a:lnTo>
                  <a:lnTo>
                    <a:pt x="4810125" y="120650"/>
                  </a:lnTo>
                  <a:lnTo>
                    <a:pt x="4800649" y="73669"/>
                  </a:lnTo>
                  <a:lnTo>
                    <a:pt x="4774803" y="35321"/>
                  </a:lnTo>
                  <a:lnTo>
                    <a:pt x="4736455" y="9475"/>
                  </a:lnTo>
                  <a:lnTo>
                    <a:pt x="468947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76675" y="4467225"/>
              <a:ext cx="4810125" cy="723900"/>
            </a:xfrm>
            <a:custGeom>
              <a:avLst/>
              <a:gdLst/>
              <a:ahLst/>
              <a:cxnLst/>
              <a:rect l="l" t="t" r="r" b="b"/>
              <a:pathLst>
                <a:path w="4810125" h="723900">
                  <a:moveTo>
                    <a:pt x="4810125" y="120650"/>
                  </a:moveTo>
                  <a:lnTo>
                    <a:pt x="4810125" y="603250"/>
                  </a:lnTo>
                  <a:lnTo>
                    <a:pt x="4800649" y="650230"/>
                  </a:lnTo>
                  <a:lnTo>
                    <a:pt x="4774803" y="688578"/>
                  </a:lnTo>
                  <a:lnTo>
                    <a:pt x="4736455" y="714424"/>
                  </a:lnTo>
                  <a:lnTo>
                    <a:pt x="4689475" y="723900"/>
                  </a:lnTo>
                  <a:lnTo>
                    <a:pt x="0" y="723900"/>
                  </a:lnTo>
                  <a:lnTo>
                    <a:pt x="0" y="0"/>
                  </a:lnTo>
                  <a:lnTo>
                    <a:pt x="4689475" y="0"/>
                  </a:lnTo>
                  <a:lnTo>
                    <a:pt x="4736455" y="9475"/>
                  </a:lnTo>
                  <a:lnTo>
                    <a:pt x="4774803" y="35321"/>
                  </a:lnTo>
                  <a:lnTo>
                    <a:pt x="4800649" y="73669"/>
                  </a:lnTo>
                  <a:lnTo>
                    <a:pt x="4810125" y="12065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995165" y="4539932"/>
            <a:ext cx="4569460" cy="5480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84150" marR="5080" indent="-171450">
              <a:lnSpc>
                <a:spcPts val="1950"/>
              </a:lnSpc>
              <a:spcBef>
                <a:spcPts val="340"/>
              </a:spcBef>
              <a:buChar char="•"/>
              <a:tabLst>
                <a:tab pos="184150" algn="l"/>
              </a:tabLst>
            </a:pPr>
            <a:r>
              <a:rPr sz="1800" dirty="0">
                <a:latin typeface="Gothic Uralic"/>
                <a:cs typeface="Gothic Uralic"/>
              </a:rPr>
              <a:t>Change </a:t>
            </a:r>
            <a:r>
              <a:rPr sz="1800" spc="20" dirty="0">
                <a:latin typeface="Gothic Uralic"/>
                <a:cs typeface="Gothic Uralic"/>
              </a:rPr>
              <a:t>dict </a:t>
            </a:r>
            <a:r>
              <a:rPr sz="1800" spc="-10" dirty="0">
                <a:latin typeface="Gothic Uralic"/>
                <a:cs typeface="Gothic Uralic"/>
              </a:rPr>
              <a:t>to </a:t>
            </a:r>
            <a:r>
              <a:rPr sz="1800" spc="-5" dirty="0">
                <a:latin typeface="Gothic Uralic"/>
                <a:cs typeface="Gothic Uralic"/>
              </a:rPr>
              <a:t>dataframe and </a:t>
            </a:r>
            <a:r>
              <a:rPr sz="1800" spc="30" dirty="0">
                <a:latin typeface="Gothic Uralic"/>
                <a:cs typeface="Gothic Uralic"/>
              </a:rPr>
              <a:t>save</a:t>
            </a:r>
            <a:r>
              <a:rPr sz="1800" spc="-345" dirty="0">
                <a:latin typeface="Gothic Uralic"/>
                <a:cs typeface="Gothic Uralic"/>
              </a:rPr>
              <a:t> </a:t>
            </a:r>
            <a:r>
              <a:rPr sz="1800" spc="-20" dirty="0">
                <a:latin typeface="Gothic Uralic"/>
                <a:cs typeface="Gothic Uralic"/>
              </a:rPr>
              <a:t>as  </a:t>
            </a:r>
            <a:r>
              <a:rPr sz="1800" spc="25" dirty="0">
                <a:latin typeface="Gothic Uralic"/>
                <a:cs typeface="Gothic Uralic"/>
              </a:rPr>
              <a:t>csv</a:t>
            </a:r>
            <a:r>
              <a:rPr sz="1800" spc="-85" dirty="0">
                <a:latin typeface="Gothic Uralic"/>
                <a:cs typeface="Gothic Uralic"/>
              </a:rPr>
              <a:t> </a:t>
            </a:r>
            <a:r>
              <a:rPr sz="1800" spc="50" dirty="0">
                <a:latin typeface="Gothic Uralic"/>
                <a:cs typeface="Gothic Uralic"/>
              </a:rPr>
              <a:t>file</a:t>
            </a:r>
            <a:r>
              <a:rPr sz="1800" spc="-175" dirty="0">
                <a:latin typeface="Gothic Uralic"/>
                <a:cs typeface="Gothic Uralic"/>
              </a:rPr>
              <a:t> </a:t>
            </a:r>
            <a:r>
              <a:rPr sz="1800" spc="15" dirty="0">
                <a:latin typeface="Gothic Uralic"/>
                <a:cs typeface="Gothic Uralic"/>
              </a:rPr>
              <a:t>for</a:t>
            </a:r>
            <a:r>
              <a:rPr sz="1800" spc="-145" dirty="0">
                <a:latin typeface="Gothic Uralic"/>
                <a:cs typeface="Gothic Uralic"/>
              </a:rPr>
              <a:t> </a:t>
            </a:r>
            <a:r>
              <a:rPr sz="1800" spc="15" dirty="0">
                <a:latin typeface="Gothic Uralic"/>
                <a:cs typeface="Gothic Uralic"/>
              </a:rPr>
              <a:t>next</a:t>
            </a:r>
            <a:r>
              <a:rPr sz="1800" spc="-60" dirty="0">
                <a:latin typeface="Gothic Uralic"/>
                <a:cs typeface="Gothic Uralic"/>
              </a:rPr>
              <a:t> </a:t>
            </a:r>
            <a:r>
              <a:rPr sz="1800" spc="-5" dirty="0">
                <a:latin typeface="Gothic Uralic"/>
                <a:cs typeface="Gothic Uralic"/>
              </a:rPr>
              <a:t>stage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400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F1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6137" y="362330"/>
            <a:ext cx="405384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EBEBEB"/>
                </a:solidFill>
                <a:latin typeface="Gothic Uralic"/>
                <a:cs typeface="Gothic Uralic"/>
              </a:rPr>
              <a:t>Data</a:t>
            </a:r>
            <a:r>
              <a:rPr b="0" spc="10" dirty="0">
                <a:solidFill>
                  <a:srgbClr val="EBEBEB"/>
                </a:solidFill>
                <a:latin typeface="Gothic Uralic"/>
                <a:cs typeface="Gothic Uralic"/>
              </a:rPr>
              <a:t> </a:t>
            </a:r>
            <a:r>
              <a:rPr b="0" spc="15" dirty="0">
                <a:solidFill>
                  <a:srgbClr val="EBEBEB"/>
                </a:solidFill>
                <a:latin typeface="Gothic Uralic"/>
                <a:cs typeface="Gothic Uralic"/>
              </a:rPr>
              <a:t>wrangling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124200" y="1343025"/>
            <a:ext cx="847725" cy="1200150"/>
            <a:chOff x="3124200" y="1343025"/>
            <a:chExt cx="847725" cy="1200150"/>
          </a:xfrm>
        </p:grpSpPr>
        <p:sp>
          <p:nvSpPr>
            <p:cNvPr id="5" name="object 5"/>
            <p:cNvSpPr/>
            <p:nvPr/>
          </p:nvSpPr>
          <p:spPr>
            <a:xfrm>
              <a:off x="3133725" y="1352550"/>
              <a:ext cx="828675" cy="1181100"/>
            </a:xfrm>
            <a:custGeom>
              <a:avLst/>
              <a:gdLst/>
              <a:ahLst/>
              <a:cxnLst/>
              <a:rect l="l" t="t" r="r" b="b"/>
              <a:pathLst>
                <a:path w="828675" h="1181100">
                  <a:moveTo>
                    <a:pt x="828675" y="0"/>
                  </a:moveTo>
                  <a:lnTo>
                    <a:pt x="414400" y="414274"/>
                  </a:lnTo>
                  <a:lnTo>
                    <a:pt x="0" y="0"/>
                  </a:lnTo>
                  <a:lnTo>
                    <a:pt x="0" y="766699"/>
                  </a:lnTo>
                  <a:lnTo>
                    <a:pt x="414400" y="1181100"/>
                  </a:lnTo>
                  <a:lnTo>
                    <a:pt x="828675" y="766699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3725" y="1352550"/>
              <a:ext cx="828675" cy="1181100"/>
            </a:xfrm>
            <a:custGeom>
              <a:avLst/>
              <a:gdLst/>
              <a:ahLst/>
              <a:cxnLst/>
              <a:rect l="l" t="t" r="r" b="b"/>
              <a:pathLst>
                <a:path w="828675" h="1181100">
                  <a:moveTo>
                    <a:pt x="828675" y="0"/>
                  </a:moveTo>
                  <a:lnTo>
                    <a:pt x="828675" y="766699"/>
                  </a:lnTo>
                  <a:lnTo>
                    <a:pt x="414400" y="1181100"/>
                  </a:lnTo>
                  <a:lnTo>
                    <a:pt x="0" y="766699"/>
                  </a:lnTo>
                  <a:lnTo>
                    <a:pt x="0" y="0"/>
                  </a:lnTo>
                  <a:lnTo>
                    <a:pt x="414400" y="414274"/>
                  </a:lnTo>
                  <a:lnTo>
                    <a:pt x="82867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50209" y="1727199"/>
            <a:ext cx="18986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15" dirty="0">
                <a:solidFill>
                  <a:srgbClr val="FFFFFF"/>
                </a:solidFill>
                <a:latin typeface="Gothic Uralic"/>
                <a:cs typeface="Gothic Uralic"/>
              </a:rPr>
              <a:t>1</a:t>
            </a:r>
            <a:endParaRPr sz="2300">
              <a:latin typeface="Gothic Uralic"/>
              <a:cs typeface="Gothic Ural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52875" y="1343025"/>
            <a:ext cx="4857750" cy="790575"/>
            <a:chOff x="3952875" y="1343025"/>
            <a:chExt cx="4857750" cy="790575"/>
          </a:xfrm>
        </p:grpSpPr>
        <p:sp>
          <p:nvSpPr>
            <p:cNvPr id="9" name="object 9"/>
            <p:cNvSpPr/>
            <p:nvPr/>
          </p:nvSpPr>
          <p:spPr>
            <a:xfrm>
              <a:off x="3962400" y="1352550"/>
              <a:ext cx="4838700" cy="771525"/>
            </a:xfrm>
            <a:custGeom>
              <a:avLst/>
              <a:gdLst/>
              <a:ahLst/>
              <a:cxnLst/>
              <a:rect l="l" t="t" r="r" b="b"/>
              <a:pathLst>
                <a:path w="4838700" h="771525">
                  <a:moveTo>
                    <a:pt x="4710176" y="0"/>
                  </a:moveTo>
                  <a:lnTo>
                    <a:pt x="0" y="0"/>
                  </a:lnTo>
                  <a:lnTo>
                    <a:pt x="0" y="771398"/>
                  </a:lnTo>
                  <a:lnTo>
                    <a:pt x="4710176" y="771398"/>
                  </a:lnTo>
                  <a:lnTo>
                    <a:pt x="4760208" y="761299"/>
                  </a:lnTo>
                  <a:lnTo>
                    <a:pt x="4801060" y="733758"/>
                  </a:lnTo>
                  <a:lnTo>
                    <a:pt x="4828601" y="692906"/>
                  </a:lnTo>
                  <a:lnTo>
                    <a:pt x="4838700" y="642874"/>
                  </a:lnTo>
                  <a:lnTo>
                    <a:pt x="4838700" y="128524"/>
                  </a:lnTo>
                  <a:lnTo>
                    <a:pt x="4828601" y="78491"/>
                  </a:lnTo>
                  <a:lnTo>
                    <a:pt x="4801060" y="37639"/>
                  </a:lnTo>
                  <a:lnTo>
                    <a:pt x="4760208" y="10098"/>
                  </a:lnTo>
                  <a:lnTo>
                    <a:pt x="471017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62400" y="1352550"/>
              <a:ext cx="4838700" cy="771525"/>
            </a:xfrm>
            <a:custGeom>
              <a:avLst/>
              <a:gdLst/>
              <a:ahLst/>
              <a:cxnLst/>
              <a:rect l="l" t="t" r="r" b="b"/>
              <a:pathLst>
                <a:path w="4838700" h="771525">
                  <a:moveTo>
                    <a:pt x="4838700" y="128524"/>
                  </a:moveTo>
                  <a:lnTo>
                    <a:pt x="4838700" y="642874"/>
                  </a:lnTo>
                  <a:lnTo>
                    <a:pt x="4828601" y="692906"/>
                  </a:lnTo>
                  <a:lnTo>
                    <a:pt x="4801060" y="733758"/>
                  </a:lnTo>
                  <a:lnTo>
                    <a:pt x="4760208" y="761299"/>
                  </a:lnTo>
                  <a:lnTo>
                    <a:pt x="4710176" y="771398"/>
                  </a:lnTo>
                  <a:lnTo>
                    <a:pt x="0" y="771398"/>
                  </a:lnTo>
                  <a:lnTo>
                    <a:pt x="0" y="0"/>
                  </a:lnTo>
                  <a:lnTo>
                    <a:pt x="4710176" y="0"/>
                  </a:lnTo>
                  <a:lnTo>
                    <a:pt x="4760208" y="10098"/>
                  </a:lnTo>
                  <a:lnTo>
                    <a:pt x="4801060" y="37639"/>
                  </a:lnTo>
                  <a:lnTo>
                    <a:pt x="4828601" y="78491"/>
                  </a:lnTo>
                  <a:lnTo>
                    <a:pt x="4838700" y="128524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64253" y="1477581"/>
            <a:ext cx="464756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har char="•"/>
              <a:tabLst>
                <a:tab pos="241300" algn="l"/>
              </a:tabLst>
            </a:pPr>
            <a:r>
              <a:rPr sz="1550" spc="25" dirty="0">
                <a:latin typeface="Gothic Uralic"/>
                <a:cs typeface="Gothic Uralic"/>
              </a:rPr>
              <a:t>Check for </a:t>
            </a:r>
            <a:r>
              <a:rPr sz="1550" spc="35" dirty="0">
                <a:latin typeface="Gothic Uralic"/>
                <a:cs typeface="Gothic Uralic"/>
              </a:rPr>
              <a:t>number </a:t>
            </a:r>
            <a:r>
              <a:rPr sz="1550" spc="20" dirty="0">
                <a:latin typeface="Gothic Uralic"/>
                <a:cs typeface="Gothic Uralic"/>
              </a:rPr>
              <a:t>of </a:t>
            </a:r>
            <a:r>
              <a:rPr sz="1550" spc="35" dirty="0">
                <a:latin typeface="Gothic Uralic"/>
                <a:cs typeface="Gothic Uralic"/>
              </a:rPr>
              <a:t>nulls </a:t>
            </a:r>
            <a:r>
              <a:rPr sz="1550" spc="10" dirty="0">
                <a:latin typeface="Gothic Uralic"/>
                <a:cs typeface="Gothic Uralic"/>
              </a:rPr>
              <a:t>and </a:t>
            </a:r>
            <a:r>
              <a:rPr sz="1550" spc="5" dirty="0">
                <a:latin typeface="Gothic Uralic"/>
                <a:cs typeface="Gothic Uralic"/>
              </a:rPr>
              <a:t>types </a:t>
            </a:r>
            <a:r>
              <a:rPr sz="1550" spc="20" dirty="0">
                <a:latin typeface="Gothic Uralic"/>
                <a:cs typeface="Gothic Uralic"/>
              </a:rPr>
              <a:t>of</a:t>
            </a:r>
            <a:r>
              <a:rPr sz="1550" spc="-25" dirty="0">
                <a:latin typeface="Gothic Uralic"/>
                <a:cs typeface="Gothic Uralic"/>
              </a:rPr>
              <a:t> </a:t>
            </a:r>
            <a:r>
              <a:rPr sz="1550" spc="20" dirty="0">
                <a:latin typeface="Gothic Uralic"/>
                <a:cs typeface="Gothic Uralic"/>
              </a:rPr>
              <a:t>each</a:t>
            </a:r>
            <a:endParaRPr sz="1550">
              <a:latin typeface="Gothic Uralic"/>
              <a:cs typeface="Gothic Ural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5703" y="1697037"/>
            <a:ext cx="7861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45" dirty="0">
                <a:latin typeface="Gothic Uralic"/>
                <a:cs typeface="Gothic Uralic"/>
              </a:rPr>
              <a:t>c</a:t>
            </a:r>
            <a:r>
              <a:rPr sz="1550" spc="30" dirty="0">
                <a:latin typeface="Gothic Uralic"/>
                <a:cs typeface="Gothic Uralic"/>
              </a:rPr>
              <a:t>o</a:t>
            </a:r>
            <a:r>
              <a:rPr sz="1550" spc="60" dirty="0">
                <a:latin typeface="Gothic Uralic"/>
                <a:cs typeface="Gothic Uralic"/>
              </a:rPr>
              <a:t>l</a:t>
            </a:r>
            <a:r>
              <a:rPr sz="1550" spc="30" dirty="0">
                <a:latin typeface="Gothic Uralic"/>
                <a:cs typeface="Gothic Uralic"/>
              </a:rPr>
              <a:t>u</a:t>
            </a:r>
            <a:r>
              <a:rPr sz="1550" spc="120" dirty="0">
                <a:latin typeface="Gothic Uralic"/>
                <a:cs typeface="Gothic Uralic"/>
              </a:rPr>
              <a:t>m</a:t>
            </a:r>
            <a:r>
              <a:rPr sz="1550" spc="15" dirty="0">
                <a:latin typeface="Gothic Uralic"/>
                <a:cs typeface="Gothic Uralic"/>
              </a:rPr>
              <a:t>n</a:t>
            </a:r>
            <a:endParaRPr sz="1550">
              <a:latin typeface="Gothic Uralic"/>
              <a:cs typeface="Gothic Ural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24200" y="2381250"/>
            <a:ext cx="847725" cy="1200150"/>
            <a:chOff x="3124200" y="2381250"/>
            <a:chExt cx="847725" cy="1200150"/>
          </a:xfrm>
        </p:grpSpPr>
        <p:sp>
          <p:nvSpPr>
            <p:cNvPr id="14" name="object 14"/>
            <p:cNvSpPr/>
            <p:nvPr/>
          </p:nvSpPr>
          <p:spPr>
            <a:xfrm>
              <a:off x="3133725" y="2390775"/>
              <a:ext cx="828675" cy="1181100"/>
            </a:xfrm>
            <a:custGeom>
              <a:avLst/>
              <a:gdLst/>
              <a:ahLst/>
              <a:cxnLst/>
              <a:rect l="l" t="t" r="r" b="b"/>
              <a:pathLst>
                <a:path w="828675" h="1181100">
                  <a:moveTo>
                    <a:pt x="828675" y="0"/>
                  </a:moveTo>
                  <a:lnTo>
                    <a:pt x="414400" y="414274"/>
                  </a:lnTo>
                  <a:lnTo>
                    <a:pt x="0" y="0"/>
                  </a:lnTo>
                  <a:lnTo>
                    <a:pt x="0" y="766699"/>
                  </a:lnTo>
                  <a:lnTo>
                    <a:pt x="414400" y="1181100"/>
                  </a:lnTo>
                  <a:lnTo>
                    <a:pt x="828675" y="766699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33725" y="2390775"/>
              <a:ext cx="828675" cy="1181100"/>
            </a:xfrm>
            <a:custGeom>
              <a:avLst/>
              <a:gdLst/>
              <a:ahLst/>
              <a:cxnLst/>
              <a:rect l="l" t="t" r="r" b="b"/>
              <a:pathLst>
                <a:path w="828675" h="1181100">
                  <a:moveTo>
                    <a:pt x="828675" y="0"/>
                  </a:moveTo>
                  <a:lnTo>
                    <a:pt x="828675" y="766699"/>
                  </a:lnTo>
                  <a:lnTo>
                    <a:pt x="414400" y="1181100"/>
                  </a:lnTo>
                  <a:lnTo>
                    <a:pt x="0" y="766699"/>
                  </a:lnTo>
                  <a:lnTo>
                    <a:pt x="0" y="0"/>
                  </a:lnTo>
                  <a:lnTo>
                    <a:pt x="414400" y="414274"/>
                  </a:lnTo>
                  <a:lnTo>
                    <a:pt x="82867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50209" y="2765361"/>
            <a:ext cx="18923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5" dirty="0">
                <a:solidFill>
                  <a:srgbClr val="FFFFFF"/>
                </a:solidFill>
                <a:latin typeface="Gothic Uralic"/>
                <a:cs typeface="Gothic Uralic"/>
              </a:rPr>
              <a:t>2</a:t>
            </a:r>
            <a:endParaRPr sz="2300">
              <a:latin typeface="Gothic Uralic"/>
              <a:cs typeface="Gothic Ural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52875" y="2381250"/>
            <a:ext cx="4857750" cy="781050"/>
            <a:chOff x="3952875" y="2381250"/>
            <a:chExt cx="4857750" cy="781050"/>
          </a:xfrm>
        </p:grpSpPr>
        <p:sp>
          <p:nvSpPr>
            <p:cNvPr id="18" name="object 18"/>
            <p:cNvSpPr/>
            <p:nvPr/>
          </p:nvSpPr>
          <p:spPr>
            <a:xfrm>
              <a:off x="3962400" y="2390775"/>
              <a:ext cx="4838700" cy="762000"/>
            </a:xfrm>
            <a:custGeom>
              <a:avLst/>
              <a:gdLst/>
              <a:ahLst/>
              <a:cxnLst/>
              <a:rect l="l" t="t" r="r" b="b"/>
              <a:pathLst>
                <a:path w="4838700" h="762000">
                  <a:moveTo>
                    <a:pt x="47117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4711700" y="762000"/>
                  </a:lnTo>
                  <a:lnTo>
                    <a:pt x="4761118" y="752014"/>
                  </a:lnTo>
                  <a:lnTo>
                    <a:pt x="4801489" y="724788"/>
                  </a:lnTo>
                  <a:lnTo>
                    <a:pt x="4828714" y="684418"/>
                  </a:lnTo>
                  <a:lnTo>
                    <a:pt x="4838700" y="635000"/>
                  </a:lnTo>
                  <a:lnTo>
                    <a:pt x="4838700" y="127000"/>
                  </a:lnTo>
                  <a:lnTo>
                    <a:pt x="4828714" y="77581"/>
                  </a:lnTo>
                  <a:lnTo>
                    <a:pt x="4801489" y="37211"/>
                  </a:lnTo>
                  <a:lnTo>
                    <a:pt x="4761118" y="9985"/>
                  </a:lnTo>
                  <a:lnTo>
                    <a:pt x="47117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2400" y="2390775"/>
              <a:ext cx="4838700" cy="762000"/>
            </a:xfrm>
            <a:custGeom>
              <a:avLst/>
              <a:gdLst/>
              <a:ahLst/>
              <a:cxnLst/>
              <a:rect l="l" t="t" r="r" b="b"/>
              <a:pathLst>
                <a:path w="4838700" h="762000">
                  <a:moveTo>
                    <a:pt x="4838700" y="127000"/>
                  </a:moveTo>
                  <a:lnTo>
                    <a:pt x="4838700" y="635000"/>
                  </a:lnTo>
                  <a:lnTo>
                    <a:pt x="4828714" y="684418"/>
                  </a:lnTo>
                  <a:lnTo>
                    <a:pt x="4801489" y="724788"/>
                  </a:lnTo>
                  <a:lnTo>
                    <a:pt x="4761118" y="752014"/>
                  </a:lnTo>
                  <a:lnTo>
                    <a:pt x="4711700" y="762000"/>
                  </a:lnTo>
                  <a:lnTo>
                    <a:pt x="0" y="762000"/>
                  </a:lnTo>
                  <a:lnTo>
                    <a:pt x="0" y="0"/>
                  </a:lnTo>
                  <a:lnTo>
                    <a:pt x="4711700" y="0"/>
                  </a:lnTo>
                  <a:lnTo>
                    <a:pt x="4761118" y="9985"/>
                  </a:lnTo>
                  <a:lnTo>
                    <a:pt x="4801489" y="37211"/>
                  </a:lnTo>
                  <a:lnTo>
                    <a:pt x="4828714" y="77581"/>
                  </a:lnTo>
                  <a:lnTo>
                    <a:pt x="4838700" y="12700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064253" y="2515552"/>
            <a:ext cx="4686300" cy="4851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84150" marR="5080" indent="-171450">
              <a:lnSpc>
                <a:spcPts val="1730"/>
              </a:lnSpc>
              <a:spcBef>
                <a:spcPts val="290"/>
              </a:spcBef>
              <a:buFont typeface="Gothic Uralic"/>
              <a:buChar char="•"/>
              <a:tabLst>
                <a:tab pos="241300" algn="l"/>
              </a:tabLst>
            </a:pPr>
            <a:r>
              <a:rPr dirty="0"/>
              <a:t>	</a:t>
            </a:r>
            <a:r>
              <a:rPr sz="1550" spc="20" dirty="0">
                <a:latin typeface="Gothic Uralic"/>
                <a:cs typeface="Gothic Uralic"/>
              </a:rPr>
              <a:t>Count </a:t>
            </a:r>
            <a:r>
              <a:rPr sz="1550" spc="40" dirty="0">
                <a:latin typeface="Gothic Uralic"/>
                <a:cs typeface="Gothic Uralic"/>
              </a:rPr>
              <a:t>values </a:t>
            </a:r>
            <a:r>
              <a:rPr sz="1550" spc="20" dirty="0">
                <a:latin typeface="Gothic Uralic"/>
                <a:cs typeface="Gothic Uralic"/>
              </a:rPr>
              <a:t>of each </a:t>
            </a:r>
            <a:r>
              <a:rPr sz="1550" spc="25" dirty="0">
                <a:latin typeface="Gothic Uralic"/>
                <a:cs typeface="Gothic Uralic"/>
              </a:rPr>
              <a:t>launch </a:t>
            </a:r>
            <a:r>
              <a:rPr sz="1550" spc="-20" dirty="0">
                <a:latin typeface="Gothic Uralic"/>
                <a:cs typeface="Gothic Uralic"/>
              </a:rPr>
              <a:t>site </a:t>
            </a:r>
            <a:r>
              <a:rPr sz="1550" spc="10" dirty="0">
                <a:latin typeface="Gothic Uralic"/>
                <a:cs typeface="Gothic Uralic"/>
              </a:rPr>
              <a:t>and </a:t>
            </a:r>
            <a:r>
              <a:rPr sz="1550" spc="5" dirty="0">
                <a:latin typeface="Gothic Uralic"/>
                <a:cs typeface="Gothic Uralic"/>
              </a:rPr>
              <a:t>types  </a:t>
            </a:r>
            <a:r>
              <a:rPr sz="1550" spc="20" dirty="0">
                <a:latin typeface="Gothic Uralic"/>
                <a:cs typeface="Gothic Uralic"/>
              </a:rPr>
              <a:t>of </a:t>
            </a:r>
            <a:r>
              <a:rPr sz="1550" spc="-20" dirty="0">
                <a:latin typeface="Gothic Uralic"/>
                <a:cs typeface="Gothic Uralic"/>
              </a:rPr>
              <a:t>Orbit </a:t>
            </a:r>
            <a:r>
              <a:rPr sz="1550" spc="20" dirty="0">
                <a:latin typeface="Gothic Uralic"/>
                <a:cs typeface="Gothic Uralic"/>
              </a:rPr>
              <a:t>for </a:t>
            </a:r>
            <a:r>
              <a:rPr sz="1550" spc="10" dirty="0">
                <a:latin typeface="Gothic Uralic"/>
                <a:cs typeface="Gothic Uralic"/>
              </a:rPr>
              <a:t>better </a:t>
            </a:r>
            <a:r>
              <a:rPr sz="1550" dirty="0">
                <a:latin typeface="Gothic Uralic"/>
                <a:cs typeface="Gothic Uralic"/>
              </a:rPr>
              <a:t>understaning </a:t>
            </a:r>
            <a:r>
              <a:rPr sz="1550" spc="20" dirty="0">
                <a:latin typeface="Gothic Uralic"/>
                <a:cs typeface="Gothic Uralic"/>
              </a:rPr>
              <a:t>of our</a:t>
            </a:r>
            <a:r>
              <a:rPr sz="1550" spc="-285" dirty="0">
                <a:latin typeface="Gothic Uralic"/>
                <a:cs typeface="Gothic Uralic"/>
              </a:rPr>
              <a:t> </a:t>
            </a:r>
            <a:r>
              <a:rPr sz="1550" dirty="0">
                <a:latin typeface="Gothic Uralic"/>
                <a:cs typeface="Gothic Uralic"/>
              </a:rPr>
              <a:t>dataset</a:t>
            </a:r>
            <a:endParaRPr sz="1550">
              <a:latin typeface="Gothic Uralic"/>
              <a:cs typeface="Gothic Ural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24200" y="3409950"/>
            <a:ext cx="847725" cy="1209675"/>
            <a:chOff x="3124200" y="3409950"/>
            <a:chExt cx="847725" cy="1209675"/>
          </a:xfrm>
        </p:grpSpPr>
        <p:sp>
          <p:nvSpPr>
            <p:cNvPr id="22" name="object 22"/>
            <p:cNvSpPr/>
            <p:nvPr/>
          </p:nvSpPr>
          <p:spPr>
            <a:xfrm>
              <a:off x="3133725" y="3419475"/>
              <a:ext cx="828675" cy="1190625"/>
            </a:xfrm>
            <a:custGeom>
              <a:avLst/>
              <a:gdLst/>
              <a:ahLst/>
              <a:cxnLst/>
              <a:rect l="l" t="t" r="r" b="b"/>
              <a:pathLst>
                <a:path w="828675" h="1190625">
                  <a:moveTo>
                    <a:pt x="828675" y="0"/>
                  </a:moveTo>
                  <a:lnTo>
                    <a:pt x="414400" y="414274"/>
                  </a:lnTo>
                  <a:lnTo>
                    <a:pt x="0" y="0"/>
                  </a:lnTo>
                  <a:lnTo>
                    <a:pt x="0" y="776351"/>
                  </a:lnTo>
                  <a:lnTo>
                    <a:pt x="414400" y="1190625"/>
                  </a:lnTo>
                  <a:lnTo>
                    <a:pt x="828675" y="776351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3725" y="3419475"/>
              <a:ext cx="828675" cy="1190625"/>
            </a:xfrm>
            <a:custGeom>
              <a:avLst/>
              <a:gdLst/>
              <a:ahLst/>
              <a:cxnLst/>
              <a:rect l="l" t="t" r="r" b="b"/>
              <a:pathLst>
                <a:path w="828675" h="1190625">
                  <a:moveTo>
                    <a:pt x="828675" y="0"/>
                  </a:moveTo>
                  <a:lnTo>
                    <a:pt x="828675" y="776351"/>
                  </a:lnTo>
                  <a:lnTo>
                    <a:pt x="414400" y="1190625"/>
                  </a:lnTo>
                  <a:lnTo>
                    <a:pt x="0" y="776351"/>
                  </a:lnTo>
                  <a:lnTo>
                    <a:pt x="0" y="0"/>
                  </a:lnTo>
                  <a:lnTo>
                    <a:pt x="414400" y="414274"/>
                  </a:lnTo>
                  <a:lnTo>
                    <a:pt x="82867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50209" y="3803332"/>
            <a:ext cx="18923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5" dirty="0">
                <a:solidFill>
                  <a:srgbClr val="FFFFFF"/>
                </a:solidFill>
                <a:latin typeface="Gothic Uralic"/>
                <a:cs typeface="Gothic Uralic"/>
              </a:rPr>
              <a:t>3</a:t>
            </a:r>
            <a:endParaRPr sz="2300">
              <a:latin typeface="Gothic Uralic"/>
              <a:cs typeface="Gothic Ural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52875" y="3409950"/>
            <a:ext cx="4857750" cy="790575"/>
            <a:chOff x="3952875" y="3409950"/>
            <a:chExt cx="4857750" cy="790575"/>
          </a:xfrm>
        </p:grpSpPr>
        <p:sp>
          <p:nvSpPr>
            <p:cNvPr id="26" name="object 26"/>
            <p:cNvSpPr/>
            <p:nvPr/>
          </p:nvSpPr>
          <p:spPr>
            <a:xfrm>
              <a:off x="3962400" y="3419475"/>
              <a:ext cx="4838700" cy="771525"/>
            </a:xfrm>
            <a:custGeom>
              <a:avLst/>
              <a:gdLst/>
              <a:ahLst/>
              <a:cxnLst/>
              <a:rect l="l" t="t" r="r" b="b"/>
              <a:pathLst>
                <a:path w="4838700" h="771525">
                  <a:moveTo>
                    <a:pt x="4710176" y="0"/>
                  </a:moveTo>
                  <a:lnTo>
                    <a:pt x="0" y="0"/>
                  </a:lnTo>
                  <a:lnTo>
                    <a:pt x="0" y="771398"/>
                  </a:lnTo>
                  <a:lnTo>
                    <a:pt x="4710176" y="771398"/>
                  </a:lnTo>
                  <a:lnTo>
                    <a:pt x="4760208" y="761299"/>
                  </a:lnTo>
                  <a:lnTo>
                    <a:pt x="4801060" y="733758"/>
                  </a:lnTo>
                  <a:lnTo>
                    <a:pt x="4828601" y="692906"/>
                  </a:lnTo>
                  <a:lnTo>
                    <a:pt x="4838700" y="642874"/>
                  </a:lnTo>
                  <a:lnTo>
                    <a:pt x="4838700" y="128524"/>
                  </a:lnTo>
                  <a:lnTo>
                    <a:pt x="4828601" y="78491"/>
                  </a:lnTo>
                  <a:lnTo>
                    <a:pt x="4801060" y="37639"/>
                  </a:lnTo>
                  <a:lnTo>
                    <a:pt x="4760208" y="10098"/>
                  </a:lnTo>
                  <a:lnTo>
                    <a:pt x="471017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62400" y="3419475"/>
              <a:ext cx="4838700" cy="771525"/>
            </a:xfrm>
            <a:custGeom>
              <a:avLst/>
              <a:gdLst/>
              <a:ahLst/>
              <a:cxnLst/>
              <a:rect l="l" t="t" r="r" b="b"/>
              <a:pathLst>
                <a:path w="4838700" h="771525">
                  <a:moveTo>
                    <a:pt x="4838700" y="128524"/>
                  </a:moveTo>
                  <a:lnTo>
                    <a:pt x="4838700" y="642874"/>
                  </a:lnTo>
                  <a:lnTo>
                    <a:pt x="4828601" y="692906"/>
                  </a:lnTo>
                  <a:lnTo>
                    <a:pt x="4801060" y="733758"/>
                  </a:lnTo>
                  <a:lnTo>
                    <a:pt x="4760208" y="761299"/>
                  </a:lnTo>
                  <a:lnTo>
                    <a:pt x="4710176" y="771398"/>
                  </a:lnTo>
                  <a:lnTo>
                    <a:pt x="0" y="771398"/>
                  </a:lnTo>
                  <a:lnTo>
                    <a:pt x="0" y="0"/>
                  </a:lnTo>
                  <a:lnTo>
                    <a:pt x="4710176" y="0"/>
                  </a:lnTo>
                  <a:lnTo>
                    <a:pt x="4760208" y="10098"/>
                  </a:lnTo>
                  <a:lnTo>
                    <a:pt x="4801060" y="37639"/>
                  </a:lnTo>
                  <a:lnTo>
                    <a:pt x="4828601" y="78491"/>
                  </a:lnTo>
                  <a:lnTo>
                    <a:pt x="4838700" y="128524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064253" y="3444303"/>
            <a:ext cx="4448810" cy="704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84150" marR="5080" indent="-171450">
              <a:lnSpc>
                <a:spcPts val="1730"/>
              </a:lnSpc>
              <a:spcBef>
                <a:spcPts val="290"/>
              </a:spcBef>
              <a:buChar char="•"/>
              <a:tabLst>
                <a:tab pos="184150" algn="l"/>
              </a:tabLst>
            </a:pPr>
            <a:r>
              <a:rPr sz="1550" spc="5" dirty="0">
                <a:latin typeface="Gothic Uralic"/>
                <a:cs typeface="Gothic Uralic"/>
              </a:rPr>
              <a:t>Create </a:t>
            </a:r>
            <a:r>
              <a:rPr sz="1550" spc="15" dirty="0">
                <a:latin typeface="Gothic Uralic"/>
                <a:cs typeface="Gothic Uralic"/>
              </a:rPr>
              <a:t>a </a:t>
            </a:r>
            <a:r>
              <a:rPr sz="1550" dirty="0">
                <a:latin typeface="Gothic Uralic"/>
                <a:cs typeface="Gothic Uralic"/>
              </a:rPr>
              <a:t>landing </a:t>
            </a:r>
            <a:r>
              <a:rPr sz="1550" spc="40" dirty="0">
                <a:latin typeface="Gothic Uralic"/>
                <a:cs typeface="Gothic Uralic"/>
              </a:rPr>
              <a:t>outcome </a:t>
            </a:r>
            <a:r>
              <a:rPr sz="1550" spc="15" dirty="0">
                <a:latin typeface="Gothic Uralic"/>
                <a:cs typeface="Gothic Uralic"/>
              </a:rPr>
              <a:t>label </a:t>
            </a:r>
            <a:r>
              <a:rPr sz="1550" spc="20" dirty="0">
                <a:latin typeface="Gothic Uralic"/>
                <a:cs typeface="Gothic Uralic"/>
              </a:rPr>
              <a:t>for  </a:t>
            </a:r>
            <a:r>
              <a:rPr sz="1550" spc="30" dirty="0">
                <a:latin typeface="Gothic Uralic"/>
                <a:cs typeface="Gothic Uralic"/>
              </a:rPr>
              <a:t>Outcome </a:t>
            </a:r>
            <a:r>
              <a:rPr sz="1550" spc="50" dirty="0">
                <a:latin typeface="Gothic Uralic"/>
                <a:cs typeface="Gothic Uralic"/>
              </a:rPr>
              <a:t>column </a:t>
            </a:r>
            <a:r>
              <a:rPr sz="1550" spc="-5" dirty="0">
                <a:latin typeface="Gothic Uralic"/>
                <a:cs typeface="Gothic Uralic"/>
              </a:rPr>
              <a:t>with </a:t>
            </a:r>
            <a:r>
              <a:rPr sz="1550" spc="10" dirty="0">
                <a:latin typeface="Gothic Uralic"/>
                <a:cs typeface="Gothic Uralic"/>
              </a:rPr>
              <a:t>0 </a:t>
            </a:r>
            <a:r>
              <a:rPr sz="1550" spc="20" dirty="0">
                <a:latin typeface="Gothic Uralic"/>
                <a:cs typeface="Gothic Uralic"/>
              </a:rPr>
              <a:t>for </a:t>
            </a:r>
            <a:r>
              <a:rPr sz="1550" spc="5" dirty="0">
                <a:latin typeface="Gothic Uralic"/>
                <a:cs typeface="Gothic Uralic"/>
              </a:rPr>
              <a:t>failed </a:t>
            </a:r>
            <a:r>
              <a:rPr sz="1550" spc="10" dirty="0">
                <a:latin typeface="Gothic Uralic"/>
                <a:cs typeface="Gothic Uralic"/>
              </a:rPr>
              <a:t>and 1 </a:t>
            </a:r>
            <a:r>
              <a:rPr sz="1550" spc="20" dirty="0">
                <a:latin typeface="Gothic Uralic"/>
                <a:cs typeface="Gothic Uralic"/>
              </a:rPr>
              <a:t>for  success</a:t>
            </a:r>
            <a:endParaRPr sz="1550">
              <a:latin typeface="Gothic Uralic"/>
              <a:cs typeface="Gothic Ural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124200" y="4448175"/>
            <a:ext cx="847725" cy="1200150"/>
            <a:chOff x="3124200" y="4448175"/>
            <a:chExt cx="847725" cy="1200150"/>
          </a:xfrm>
        </p:grpSpPr>
        <p:sp>
          <p:nvSpPr>
            <p:cNvPr id="30" name="object 30"/>
            <p:cNvSpPr/>
            <p:nvPr/>
          </p:nvSpPr>
          <p:spPr>
            <a:xfrm>
              <a:off x="3133725" y="4457700"/>
              <a:ext cx="828675" cy="1181100"/>
            </a:xfrm>
            <a:custGeom>
              <a:avLst/>
              <a:gdLst/>
              <a:ahLst/>
              <a:cxnLst/>
              <a:rect l="l" t="t" r="r" b="b"/>
              <a:pathLst>
                <a:path w="828675" h="1181100">
                  <a:moveTo>
                    <a:pt x="828675" y="0"/>
                  </a:moveTo>
                  <a:lnTo>
                    <a:pt x="414400" y="414274"/>
                  </a:lnTo>
                  <a:lnTo>
                    <a:pt x="0" y="0"/>
                  </a:lnTo>
                  <a:lnTo>
                    <a:pt x="0" y="766699"/>
                  </a:lnTo>
                  <a:lnTo>
                    <a:pt x="414400" y="1181100"/>
                  </a:lnTo>
                  <a:lnTo>
                    <a:pt x="828675" y="766699"/>
                  </a:lnTo>
                  <a:lnTo>
                    <a:pt x="828675" y="0"/>
                  </a:lnTo>
                  <a:close/>
                </a:path>
              </a:pathLst>
            </a:custGeom>
            <a:solidFill>
              <a:srgbClr val="AF1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33725" y="4457700"/>
              <a:ext cx="828675" cy="1181100"/>
            </a:xfrm>
            <a:custGeom>
              <a:avLst/>
              <a:gdLst/>
              <a:ahLst/>
              <a:cxnLst/>
              <a:rect l="l" t="t" r="r" b="b"/>
              <a:pathLst>
                <a:path w="828675" h="1181100">
                  <a:moveTo>
                    <a:pt x="828675" y="0"/>
                  </a:moveTo>
                  <a:lnTo>
                    <a:pt x="828675" y="766699"/>
                  </a:lnTo>
                  <a:lnTo>
                    <a:pt x="414400" y="1181100"/>
                  </a:lnTo>
                  <a:lnTo>
                    <a:pt x="0" y="766699"/>
                  </a:lnTo>
                  <a:lnTo>
                    <a:pt x="0" y="0"/>
                  </a:lnTo>
                  <a:lnTo>
                    <a:pt x="414400" y="414274"/>
                  </a:lnTo>
                  <a:lnTo>
                    <a:pt x="828675" y="0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50209" y="4840922"/>
            <a:ext cx="18923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15" dirty="0">
                <a:solidFill>
                  <a:srgbClr val="FFFFFF"/>
                </a:solidFill>
                <a:latin typeface="Gothic Uralic"/>
                <a:cs typeface="Gothic Uralic"/>
              </a:rPr>
              <a:t>4</a:t>
            </a:r>
            <a:endParaRPr sz="2300">
              <a:latin typeface="Gothic Uralic"/>
              <a:cs typeface="Gothic Ural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952875" y="4448175"/>
            <a:ext cx="4857750" cy="790575"/>
            <a:chOff x="3952875" y="4448175"/>
            <a:chExt cx="4857750" cy="790575"/>
          </a:xfrm>
        </p:grpSpPr>
        <p:sp>
          <p:nvSpPr>
            <p:cNvPr id="34" name="object 34"/>
            <p:cNvSpPr/>
            <p:nvPr/>
          </p:nvSpPr>
          <p:spPr>
            <a:xfrm>
              <a:off x="3962400" y="4457700"/>
              <a:ext cx="4838700" cy="771525"/>
            </a:xfrm>
            <a:custGeom>
              <a:avLst/>
              <a:gdLst/>
              <a:ahLst/>
              <a:cxnLst/>
              <a:rect l="l" t="t" r="r" b="b"/>
              <a:pathLst>
                <a:path w="4838700" h="771525">
                  <a:moveTo>
                    <a:pt x="4710176" y="0"/>
                  </a:moveTo>
                  <a:lnTo>
                    <a:pt x="0" y="0"/>
                  </a:lnTo>
                  <a:lnTo>
                    <a:pt x="0" y="771398"/>
                  </a:lnTo>
                  <a:lnTo>
                    <a:pt x="4710176" y="771398"/>
                  </a:lnTo>
                  <a:lnTo>
                    <a:pt x="4760208" y="761299"/>
                  </a:lnTo>
                  <a:lnTo>
                    <a:pt x="4801060" y="733758"/>
                  </a:lnTo>
                  <a:lnTo>
                    <a:pt x="4828601" y="692906"/>
                  </a:lnTo>
                  <a:lnTo>
                    <a:pt x="4838700" y="642874"/>
                  </a:lnTo>
                  <a:lnTo>
                    <a:pt x="4838700" y="128524"/>
                  </a:lnTo>
                  <a:lnTo>
                    <a:pt x="4828601" y="78491"/>
                  </a:lnTo>
                  <a:lnTo>
                    <a:pt x="4801060" y="37639"/>
                  </a:lnTo>
                  <a:lnTo>
                    <a:pt x="4760208" y="10098"/>
                  </a:lnTo>
                  <a:lnTo>
                    <a:pt x="471017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62400" y="4457700"/>
              <a:ext cx="4838700" cy="771525"/>
            </a:xfrm>
            <a:custGeom>
              <a:avLst/>
              <a:gdLst/>
              <a:ahLst/>
              <a:cxnLst/>
              <a:rect l="l" t="t" r="r" b="b"/>
              <a:pathLst>
                <a:path w="4838700" h="771525">
                  <a:moveTo>
                    <a:pt x="4838700" y="128524"/>
                  </a:moveTo>
                  <a:lnTo>
                    <a:pt x="4838700" y="642874"/>
                  </a:lnTo>
                  <a:lnTo>
                    <a:pt x="4828601" y="692906"/>
                  </a:lnTo>
                  <a:lnTo>
                    <a:pt x="4801060" y="733758"/>
                  </a:lnTo>
                  <a:lnTo>
                    <a:pt x="4760208" y="761299"/>
                  </a:lnTo>
                  <a:lnTo>
                    <a:pt x="4710176" y="771398"/>
                  </a:lnTo>
                  <a:lnTo>
                    <a:pt x="0" y="771398"/>
                  </a:lnTo>
                  <a:lnTo>
                    <a:pt x="0" y="0"/>
                  </a:lnTo>
                  <a:lnTo>
                    <a:pt x="4710176" y="0"/>
                  </a:lnTo>
                  <a:lnTo>
                    <a:pt x="4760208" y="10098"/>
                  </a:lnTo>
                  <a:lnTo>
                    <a:pt x="4801060" y="37639"/>
                  </a:lnTo>
                  <a:lnTo>
                    <a:pt x="4828601" y="78491"/>
                  </a:lnTo>
                  <a:lnTo>
                    <a:pt x="4838700" y="128524"/>
                  </a:lnTo>
                  <a:close/>
                </a:path>
              </a:pathLst>
            </a:custGeom>
            <a:ln w="19050">
              <a:solidFill>
                <a:srgbClr val="AF1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064253" y="4700523"/>
            <a:ext cx="434276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25"/>
              </a:spcBef>
              <a:buChar char="•"/>
              <a:tabLst>
                <a:tab pos="184150" algn="l"/>
              </a:tabLst>
            </a:pPr>
            <a:r>
              <a:rPr sz="1550" spc="25" dirty="0">
                <a:latin typeface="Gothic Uralic"/>
                <a:cs typeface="Gothic Uralic"/>
              </a:rPr>
              <a:t>Save </a:t>
            </a:r>
            <a:r>
              <a:rPr sz="1550" spc="10" dirty="0">
                <a:latin typeface="Gothic Uralic"/>
                <a:cs typeface="Gothic Uralic"/>
              </a:rPr>
              <a:t>dataframe </a:t>
            </a:r>
            <a:r>
              <a:rPr sz="1550" dirty="0">
                <a:latin typeface="Gothic Uralic"/>
                <a:cs typeface="Gothic Uralic"/>
              </a:rPr>
              <a:t>as </a:t>
            </a:r>
            <a:r>
              <a:rPr sz="1550" spc="15" dirty="0">
                <a:latin typeface="Gothic Uralic"/>
                <a:cs typeface="Gothic Uralic"/>
              </a:rPr>
              <a:t>csv </a:t>
            </a:r>
            <a:r>
              <a:rPr sz="1550" dirty="0">
                <a:latin typeface="Gothic Uralic"/>
                <a:cs typeface="Gothic Uralic"/>
              </a:rPr>
              <a:t>file </a:t>
            </a:r>
            <a:r>
              <a:rPr sz="1550" spc="20" dirty="0">
                <a:latin typeface="Gothic Uralic"/>
                <a:cs typeface="Gothic Uralic"/>
              </a:rPr>
              <a:t>for </a:t>
            </a:r>
            <a:r>
              <a:rPr sz="1550" spc="15" dirty="0">
                <a:latin typeface="Gothic Uralic"/>
                <a:cs typeface="Gothic Uralic"/>
              </a:rPr>
              <a:t>further</a:t>
            </a:r>
            <a:r>
              <a:rPr sz="1550" spc="245" dirty="0">
                <a:latin typeface="Gothic Uralic"/>
                <a:cs typeface="Gothic Uralic"/>
              </a:rPr>
              <a:t> </a:t>
            </a:r>
            <a:r>
              <a:rPr sz="1550" spc="5" dirty="0">
                <a:latin typeface="Gothic Uralic"/>
                <a:cs typeface="Gothic Uralic"/>
              </a:rPr>
              <a:t>steps</a:t>
            </a:r>
            <a:endParaRPr sz="1550">
              <a:latin typeface="Gothic Uralic"/>
              <a:cs typeface="Gothic Ural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76325" y="5964554"/>
            <a:ext cx="33007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FFFFFF"/>
                </a:solidFill>
                <a:latin typeface="Gothic Uralic"/>
                <a:cs typeface="Gothic Uralic"/>
              </a:rPr>
              <a:t>Link </a:t>
            </a:r>
            <a:r>
              <a:rPr sz="1800" spc="-10" dirty="0">
                <a:solidFill>
                  <a:srgbClr val="FFFFFF"/>
                </a:solidFill>
                <a:latin typeface="Gothic Uralic"/>
                <a:cs typeface="Gothic Uralic"/>
              </a:rPr>
              <a:t>to </a:t>
            </a:r>
            <a:r>
              <a:rPr sz="1800" spc="20" dirty="0">
                <a:solidFill>
                  <a:srgbClr val="FFFFFF"/>
                </a:solidFill>
                <a:latin typeface="Gothic Uralic"/>
                <a:cs typeface="Gothic Uralic"/>
              </a:rPr>
              <a:t>Github </a:t>
            </a:r>
            <a:r>
              <a:rPr sz="1800" spc="5" dirty="0">
                <a:solidFill>
                  <a:srgbClr val="FFFFFF"/>
                </a:solidFill>
                <a:latin typeface="Gothic Uralic"/>
                <a:cs typeface="Gothic Uralic"/>
              </a:rPr>
              <a:t>Notebook</a:t>
            </a:r>
            <a:r>
              <a:rPr sz="1800" spc="-365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1800" u="sng" spc="5" dirty="0">
                <a:solidFill>
                  <a:srgbClr val="57C1B9"/>
                </a:solidFill>
                <a:uFill>
                  <a:solidFill>
                    <a:srgbClr val="57C1B9"/>
                  </a:solidFill>
                </a:uFill>
                <a:latin typeface="Gothic Uralic"/>
                <a:cs typeface="Gothic Uralic"/>
                <a:hlinkClick r:id="rId2"/>
              </a:rPr>
              <a:t>here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68634" y="578738"/>
            <a:ext cx="22161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15" dirty="0">
                <a:solidFill>
                  <a:srgbClr val="FFFFFF"/>
                </a:solidFill>
                <a:latin typeface="Gothic Uralic"/>
                <a:cs typeface="Gothic Uralic"/>
              </a:rPr>
              <a:t>9</a:t>
            </a:r>
            <a:endParaRPr sz="27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1953</Words>
  <Application>Microsoft Macintosh PowerPoint</Application>
  <PresentationFormat>Widescreen</PresentationFormat>
  <Paragraphs>266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Carlito</vt:lpstr>
      <vt:lpstr>Gothic Uralic</vt:lpstr>
      <vt:lpstr>TeXGyreAdventor</vt:lpstr>
      <vt:lpstr>Wingdings</vt:lpstr>
      <vt:lpstr>Office Theme</vt:lpstr>
      <vt:lpstr>Data Science  Capstone project Manthan Patel 11 AUGUST 2021</vt:lpstr>
      <vt:lpstr>Outline</vt:lpstr>
      <vt:lpstr>Executive Summary</vt:lpstr>
      <vt:lpstr>Introduction</vt:lpstr>
      <vt:lpstr>Methodology</vt:lpstr>
      <vt:lpstr>Methodology</vt:lpstr>
      <vt:lpstr>Data collection – SpaceX API</vt:lpstr>
      <vt:lpstr>Data collection – Web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PowerPoint Presentation</vt:lpstr>
      <vt:lpstr>PowerPoint Presentation</vt:lpstr>
      <vt:lpstr>Success  rate vs. Orbit type</vt:lpstr>
      <vt:lpstr>Flight Number vs. Orbit type</vt:lpstr>
      <vt:lpstr>PowerPoint Presentation</vt:lpstr>
      <vt:lpstr>PowerPoint Presentation</vt:lpstr>
      <vt:lpstr>PowerPoint Presentation</vt:lpstr>
      <vt:lpstr>All launch site  names</vt:lpstr>
      <vt:lpstr>Launch site  names begin  with `CCA`</vt:lpstr>
      <vt:lpstr>Total payload</vt:lpstr>
      <vt:lpstr>Average payload  mass by F9 v1.1</vt:lpstr>
      <vt:lpstr>First successful ground 28</vt:lpstr>
      <vt:lpstr>Successful drone ship</vt:lpstr>
      <vt:lpstr>Total number of</vt:lpstr>
      <vt:lpstr>Boosters</vt:lpstr>
      <vt:lpstr>2015 launch  records</vt:lpstr>
      <vt:lpstr>Rank success count  between 2010-06-04 and 2017-03-20</vt:lpstr>
      <vt:lpstr>Interactive  map with  Folium</vt:lpstr>
      <vt:lpstr>PowerPoint Presentation</vt:lpstr>
      <vt:lpstr>Success/Failed  launches for each site</vt:lpstr>
      <vt:lpstr>Distance between launch site and its  proximities</vt:lpstr>
      <vt:lpstr>PowerPoint Presentation</vt:lpstr>
      <vt:lpstr>Overview of Dashboard  by default option</vt:lpstr>
      <vt:lpstr>Overview of Dashboard  after changing option</vt:lpstr>
      <vt:lpstr>Total Succes Launch by all Sites</vt:lpstr>
      <vt:lpstr>Success vs. Failed of site with highest ratio of success</vt:lpstr>
      <vt:lpstr>Scatter plot for  Payload vs. Outcome</vt:lpstr>
      <vt:lpstr>PowerPoint Presentation</vt:lpstr>
      <vt:lpstr>Classification  Accuracy</vt:lpstr>
      <vt:lpstr>Classification  Accuracy</vt:lpstr>
      <vt:lpstr>Confusion  Matrix</vt:lpstr>
      <vt:lpstr>CONCLUSION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Capstone project Manthan Patel 11 AUGUST 2021</dc:title>
  <cp:lastModifiedBy>Microsoft Office User</cp:lastModifiedBy>
  <cp:revision>1</cp:revision>
  <dcterms:created xsi:type="dcterms:W3CDTF">2021-08-11T13:16:33Z</dcterms:created>
  <dcterms:modified xsi:type="dcterms:W3CDTF">2021-08-11T13:22:41Z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2021-08-11T00:00:00Z</vt:filetime>
  </property>
  <property fmtid="{D5CDD505-2E9C-101B-9397-08002B2CF9AE}" pid="3" name="LastSaved">
    <vt:filetime>2021-08-11T00:00:00Z</vt:filetime>
  </property>
</Properties>
</file>